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9" d="100"/>
          <a:sy n="99" d="100"/>
        </p:scale>
        <p:origin x="-2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9C8B93-E022-4A79-BEB1-0BFE9B213E5B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5286D9-8987-44CE-A65B-ABF546F8FE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9318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A71936-27CE-47FA-926E-F6862554FACC}" type="slidenum">
              <a:rPr kumimoji="1" lang="ja-JP" altLang="en-US" smtClean="0">
                <a:solidFill>
                  <a:prstClr val="black"/>
                </a:solidFill>
              </a:rPr>
              <a:pPr/>
              <a:t>2</a:t>
            </a:fld>
            <a:endParaRPr kumimoji="1" lang="ja-JP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14966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96D33-34C9-4C53-9C62-BF646B968F77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B4282-729C-4500-8789-DF6341DC1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7223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96D33-34C9-4C53-9C62-BF646B968F77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B4282-729C-4500-8789-DF6341DC1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818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96D33-34C9-4C53-9C62-BF646B968F77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B4282-729C-4500-8789-DF6341DC1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0501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96D33-34C9-4C53-9C62-BF646B968F77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B4282-729C-4500-8789-DF6341DC1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631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96D33-34C9-4C53-9C62-BF646B968F77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B4282-729C-4500-8789-DF6341DC1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61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96D33-34C9-4C53-9C62-BF646B968F77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B4282-729C-4500-8789-DF6341DC1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571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96D33-34C9-4C53-9C62-BF646B968F77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B4282-729C-4500-8789-DF6341DC1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150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96D33-34C9-4C53-9C62-BF646B968F77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B4282-729C-4500-8789-DF6341DC1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2835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96D33-34C9-4C53-9C62-BF646B968F77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B4282-729C-4500-8789-DF6341DC1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6779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96D33-34C9-4C53-9C62-BF646B968F77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B4282-729C-4500-8789-DF6341DC1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165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E96D33-34C9-4C53-9C62-BF646B968F77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1B4282-729C-4500-8789-DF6341DC1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5117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E96D33-34C9-4C53-9C62-BF646B968F77}" type="datetimeFigureOut">
              <a:rPr lang="en-US" smtClean="0"/>
              <a:t>10/10/2016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1B4282-729C-4500-8789-DF6341DC14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4986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533121"/>
              </p:ext>
            </p:extLst>
          </p:nvPr>
        </p:nvGraphicFramePr>
        <p:xfrm>
          <a:off x="107505" y="648100"/>
          <a:ext cx="8884095" cy="6081645"/>
        </p:xfrm>
        <a:graphic>
          <a:graphicData uri="http://schemas.openxmlformats.org/drawingml/2006/table">
            <a:tbl>
              <a:tblPr/>
              <a:tblGrid>
                <a:gridCol w="1075582"/>
                <a:gridCol w="1546335"/>
                <a:gridCol w="4814378"/>
                <a:gridCol w="1447800"/>
              </a:tblGrid>
              <a:tr h="768230">
                <a:tc gridSpan="3">
                  <a:txBody>
                    <a:bodyPr/>
                    <a:lstStyle/>
                    <a:p>
                      <a:pPr algn="ctr" fontAlgn="base">
                        <a:spcBef>
                          <a:spcPct val="50000"/>
                        </a:spcBef>
                        <a:spcAft>
                          <a:spcPct val="0"/>
                        </a:spcAft>
                      </a:pPr>
                      <a:r>
                        <a:rPr kumimoji="1" lang="en-US" altLang="ja-JP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Requests For Information (RFI) </a:t>
                      </a:r>
                      <a:r>
                        <a:rPr lang="en-US" altLang="ja-JP" sz="18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ea typeface="+mn-ea"/>
                          <a:cs typeface="Arial" pitchFamily="34" charset="0"/>
                        </a:rPr>
                        <a:t>to be shared in HA/DR (1 of 3)</a:t>
                      </a:r>
                      <a:endParaRPr lang="ja-JP" altLang="en-US" sz="1800" b="1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8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Affected country</a:t>
                      </a:r>
                    </a:p>
                    <a:p>
                      <a:pPr algn="ctr"/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priorities</a:t>
                      </a:r>
                      <a:endParaRPr lang="ja-JP" altLang="en-US" sz="1400" b="1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22784">
                <a:tc rowSpan="9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Common to all </a:t>
                      </a:r>
                      <a:r>
                        <a:rPr kumimoji="1" lang="en-US" altLang="ja-JP" sz="16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phases</a:t>
                      </a:r>
                      <a:endParaRPr kumimoji="1" lang="ja-JP" altLang="en-US" sz="16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pPr algn="ctr"/>
                      <a:endParaRPr kumimoji="1" lang="ja-JP" alt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6">
                  <a:txBody>
                    <a:bodyPr/>
                    <a:lstStyle/>
                    <a:p>
                      <a:r>
                        <a:rPr kumimoji="1" lang="en-US" altLang="ja-JP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Natural environment, cultural features </a:t>
                      </a:r>
                      <a:r>
                        <a:rPr kumimoji="1" lang="en-US" altLang="ja-JP" sz="16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in affected countries / regions</a:t>
                      </a:r>
                      <a:endParaRPr kumimoji="1" lang="ja-JP" alt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Climate</a:t>
                      </a:r>
                      <a:r>
                        <a:rPr kumimoji="1" lang="en-US" altLang="ja-JP" sz="18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and t</a:t>
                      </a:r>
                      <a:r>
                        <a:rPr kumimoji="1" lang="en-US" altLang="ja-JP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errain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200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714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Infectious diseases</a:t>
                      </a:r>
                      <a:endParaRPr kumimoji="1" lang="ja-JP" altLang="en-US" sz="1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6425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Hazards: vermin, animals and insects as carriers of diseases</a:t>
                      </a:r>
                      <a:r>
                        <a:rPr kumimoji="1" lang="ja-JP" altLang="en-US" sz="18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1" lang="en-US" altLang="ja-JP" sz="18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as well as CBRNE-like hazmat</a:t>
                      </a:r>
                      <a:r>
                        <a:rPr kumimoji="1" lang="en-US" altLang="ja-JP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,</a:t>
                      </a:r>
                      <a:r>
                        <a:rPr kumimoji="1" lang="en-US" altLang="ja-JP" sz="18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e.g.</a:t>
                      </a:r>
                      <a:endParaRPr kumimoji="1" lang="ja-JP" altLang="en-US" sz="1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714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en-US" altLang="ja-JP" sz="900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Cultural, socio-economic</a:t>
                      </a:r>
                      <a:r>
                        <a:rPr kumimoji="1" lang="en-US" altLang="ja-JP" sz="18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characteristics</a:t>
                      </a:r>
                      <a:endParaRPr kumimoji="1" lang="ja-JP" altLang="en-US" sz="1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714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9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Road network and infrastructure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en-US" altLang="ja-JP" sz="200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4714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Availability</a:t>
                      </a:r>
                      <a:r>
                        <a:rPr kumimoji="1" lang="en-US" altLang="ja-JP" sz="18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of local  supplies and labor</a:t>
                      </a:r>
                      <a:endParaRPr kumimoji="1" lang="ja-JP" altLang="en-US" sz="1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7617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State</a:t>
                      </a:r>
                      <a:r>
                        <a:rPr kumimoji="1" lang="en-US" altLang="ja-JP" sz="16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of </a:t>
                      </a:r>
                      <a:r>
                        <a:rPr kumimoji="1" lang="en-US" altLang="ja-JP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MSR</a:t>
                      </a:r>
                      <a:endParaRPr kumimoji="1" lang="ja-JP" alt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State</a:t>
                      </a:r>
                      <a:r>
                        <a:rPr kumimoji="1" lang="en-US" altLang="ja-JP" sz="18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of transportation terminals and procedures for CIQ</a:t>
                      </a:r>
                      <a:endParaRPr kumimoji="1" lang="ja-JP" altLang="en-US" sz="1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8641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Availability</a:t>
                      </a:r>
                      <a:r>
                        <a:rPr kumimoji="1" lang="en-US" altLang="ja-JP" sz="18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of</a:t>
                      </a:r>
                      <a:r>
                        <a:rPr kumimoji="1" lang="en-US" altLang="ja-JP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commercial transportation</a:t>
                      </a:r>
                      <a:endParaRPr kumimoji="1" lang="ja-JP" altLang="en-US" sz="1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5224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Security</a:t>
                      </a:r>
                      <a:endParaRPr kumimoji="1" lang="ja-JP" alt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8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Security conditions in the affected areas according</a:t>
                      </a:r>
                      <a:r>
                        <a:rPr kumimoji="1" lang="en-US" altLang="ja-JP" sz="18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to relevant documents including  use the UN Security rating system</a:t>
                      </a:r>
                      <a:endParaRPr kumimoji="1" lang="ja-JP" altLang="en-US" sz="18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7" name="正方形/長方形 6"/>
          <p:cNvSpPr/>
          <p:nvPr/>
        </p:nvSpPr>
        <p:spPr>
          <a:xfrm>
            <a:off x="2061245" y="104258"/>
            <a:ext cx="5010592" cy="432048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RFI: INFORMATION SHARING</a:t>
            </a:r>
            <a:r>
              <a:rPr kumimoji="1" lang="ja-JP" altLang="en-US" dirty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 </a:t>
            </a:r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[1/3]</a:t>
            </a:r>
            <a:endParaRPr kumimoji="1" lang="en-US" altLang="ja-JP" dirty="0">
              <a:solidFill>
                <a:schemeClr val="tx1"/>
              </a:solidFill>
              <a:latin typeface="Arial" pitchFamily="34" charset="0"/>
              <a:ea typeface="HGS創英角ｺﾞｼｯｸUB" pitchFamily="50" charset="-128"/>
              <a:cs typeface="Arial" pitchFamily="34" charset="0"/>
            </a:endParaRPr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67512" y="6657364"/>
            <a:ext cx="17636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1" dirty="0" smtClean="0"/>
              <a:t>[APPENDIX </a:t>
            </a:r>
            <a:r>
              <a:rPr kumimoji="1" lang="en-US" altLang="ja-JP" sz="1400" b="1" dirty="0" smtClean="0"/>
              <a:t>5A]</a:t>
            </a:r>
            <a:endParaRPr kumimoji="1" lang="ja-JP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400305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816723"/>
              </p:ext>
            </p:extLst>
          </p:nvPr>
        </p:nvGraphicFramePr>
        <p:xfrm>
          <a:off x="107504" y="609595"/>
          <a:ext cx="8928992" cy="6152902"/>
        </p:xfrm>
        <a:graphic>
          <a:graphicData uri="http://schemas.openxmlformats.org/drawingml/2006/table">
            <a:tbl>
              <a:tblPr/>
              <a:tblGrid>
                <a:gridCol w="1200133"/>
                <a:gridCol w="1816563"/>
                <a:gridCol w="4495800"/>
                <a:gridCol w="1416496"/>
              </a:tblGrid>
              <a:tr h="66879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RFI to be shared in HA/DR (2 of 3)</a:t>
                      </a:r>
                      <a:endParaRPr kumimoji="1" lang="ja-JP" altLang="en-US" sz="1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000" b="1" dirty="0" smtClean="0"/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000" b="0" dirty="0" smtClean="0"/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Affected country</a:t>
                      </a:r>
                    </a:p>
                    <a:p>
                      <a:pPr algn="ctr"/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priorities</a:t>
                      </a:r>
                      <a:endParaRPr lang="ja-JP" altLang="en-US" sz="14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93279">
                <a:tc rowSpan="1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Execution Phase of HA/DR</a:t>
                      </a:r>
                      <a:r>
                        <a:rPr kumimoji="1" lang="en-US" altLang="ja-JP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operation</a:t>
                      </a:r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</a:t>
                      </a:r>
                      <a:r>
                        <a:rPr kumimoji="1" lang="en-US" altLang="ja-JP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in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affected countries</a:t>
                      </a:r>
                      <a:endParaRPr kumimoji="1" lang="ja-JP" altLang="en-US" sz="14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5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State of disaster</a:t>
                      </a:r>
                      <a:endParaRPr kumimoji="1" lang="ja-JP" altLang="en-US" sz="14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Number of affected people (injured, displaced, killed)</a:t>
                      </a:r>
                      <a:endParaRPr kumimoji="1" lang="ja-JP" altLang="en-US" sz="140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327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Risk of infectious</a:t>
                      </a:r>
                      <a:r>
                        <a:rPr kumimoji="1" lang="en-US" altLang="ja-JP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diseases, supply of food / water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16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State of transportation</a:t>
                      </a:r>
                      <a:r>
                        <a:rPr kumimoji="1" lang="en-US" altLang="ja-JP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/communication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16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State of air</a:t>
                      </a:r>
                      <a:r>
                        <a:rPr kumimoji="1" lang="en-US" altLang="ja-JP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port / seaport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16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 sz="8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Security condition</a:t>
                      </a:r>
                      <a:r>
                        <a:rPr kumimoji="1" lang="en-US" altLang="ja-JP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in affected countries</a:t>
                      </a:r>
                      <a:endParaRPr kumimoji="1" lang="ja-JP" altLang="en-US" sz="140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40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327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Progress in HA/DR operations</a:t>
                      </a:r>
                      <a:endParaRPr kumimoji="1" lang="ja-JP" alt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Activities</a:t>
                      </a:r>
                      <a:r>
                        <a:rPr kumimoji="1" lang="en-US" altLang="ja-JP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of assisting countries and agencies concerned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98655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Medical</a:t>
                      </a:r>
                      <a:r>
                        <a:rPr kumimoji="1" lang="en-US" altLang="ja-JP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measures for injury and infectious diseases as well as the situation on medical staff, facilities and stores in the affected areas  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327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Governmental</a:t>
                      </a:r>
                      <a:r>
                        <a:rPr kumimoji="1" lang="en-US" altLang="ja-JP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p</a:t>
                      </a:r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olicy of</a:t>
                      </a:r>
                      <a:r>
                        <a:rPr kumimoji="1" lang="en-US" altLang="ja-JP" sz="14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affected countries</a:t>
                      </a:r>
                      <a:endParaRPr kumimoji="1" lang="ja-JP" alt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Disaster</a:t>
                      </a:r>
                      <a:r>
                        <a:rPr kumimoji="1" lang="en-US" altLang="ja-JP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relief policy (including employment of military assets)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9327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Roles</a:t>
                      </a:r>
                      <a:r>
                        <a:rPr kumimoji="1" lang="en-US" altLang="ja-JP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and responsibilities among governmental agencies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16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Situations of other militaries</a:t>
                      </a:r>
                      <a:endParaRPr kumimoji="1" lang="ja-JP" alt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Organization and size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16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Operations</a:t>
                      </a:r>
                      <a:r>
                        <a:rPr kumimoji="1" lang="en-US" altLang="ja-JP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and support provided</a:t>
                      </a:r>
                      <a:endParaRPr kumimoji="1" lang="ja-JP" altLang="en-US" sz="140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165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1" dirty="0" smtClean="0"/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Situations of NGOs</a:t>
                      </a:r>
                      <a:endParaRPr kumimoji="1" lang="ja-JP" altLang="en-US" sz="14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Organization and size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290165"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800" b="1" dirty="0" smtClean="0"/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 sz="1800" b="1" dirty="0"/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4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Operations</a:t>
                      </a:r>
                      <a:r>
                        <a:rPr kumimoji="1" lang="en-US" altLang="ja-JP" sz="14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and support provided</a:t>
                      </a:r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4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2061245" y="104258"/>
            <a:ext cx="5010592" cy="432048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RFI: INFORMATION </a:t>
            </a:r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SHARING</a:t>
            </a:r>
            <a:r>
              <a:rPr kumimoji="1" lang="ja-JP" altLang="en-US" dirty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 </a:t>
            </a:r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[2/3]</a:t>
            </a:r>
            <a:endParaRPr kumimoji="1" lang="en-US" altLang="ja-JP" dirty="0">
              <a:solidFill>
                <a:schemeClr val="tx1"/>
              </a:solidFill>
              <a:latin typeface="Arial" pitchFamily="34" charset="0"/>
              <a:ea typeface="HGS創英角ｺﾞｼｯｸUB" pitchFamily="50" charset="-128"/>
              <a:cs typeface="Arial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67512" y="6657364"/>
            <a:ext cx="17636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1" dirty="0" smtClean="0"/>
              <a:t>[APPENDIX </a:t>
            </a:r>
            <a:r>
              <a:rPr kumimoji="1" lang="en-US" altLang="ja-JP" sz="1400" b="1" dirty="0" smtClean="0"/>
              <a:t>5B]</a:t>
            </a:r>
            <a:endParaRPr kumimoji="1" lang="ja-JP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68400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331306"/>
              </p:ext>
            </p:extLst>
          </p:nvPr>
        </p:nvGraphicFramePr>
        <p:xfrm>
          <a:off x="107504" y="609601"/>
          <a:ext cx="8928992" cy="6197598"/>
        </p:xfrm>
        <a:graphic>
          <a:graphicData uri="http://schemas.openxmlformats.org/drawingml/2006/table">
            <a:tbl>
              <a:tblPr/>
              <a:tblGrid>
                <a:gridCol w="1200133"/>
                <a:gridCol w="2349963"/>
                <a:gridCol w="3657600"/>
                <a:gridCol w="1721296"/>
              </a:tblGrid>
              <a:tr h="458073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itchFamily="34" charset="0"/>
                          <a:ea typeface="+mn-ea"/>
                          <a:cs typeface="Arial" pitchFamily="34" charset="0"/>
                        </a:rPr>
                        <a:t>RFI to be shared in HA/DR (3 of 3)</a:t>
                      </a:r>
                      <a:endParaRPr kumimoji="1" lang="ja-JP" altLang="en-US" sz="18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2000" b="1" dirty="0"/>
                    </a:p>
                  </a:txBody>
                  <a:tcPr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 sz="2000" b="0" dirty="0"/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Affected country</a:t>
                      </a:r>
                    </a:p>
                    <a:p>
                      <a:pPr algn="ctr"/>
                      <a:r>
                        <a:rPr kumimoji="1" lang="en-US" altLang="ja-JP" sz="14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priorities</a:t>
                      </a:r>
                      <a:endParaRPr lang="ja-JP" altLang="en-US" sz="1400" b="1" kern="1200" dirty="0">
                        <a:solidFill>
                          <a:schemeClr val="tx1"/>
                        </a:solidFill>
                        <a:latin typeface="Arial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72466">
                <a:tc rowSpan="9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600" b="1" dirty="0" smtClean="0">
                          <a:latin typeface="Arial" pitchFamily="34" charset="0"/>
                          <a:cs typeface="Arial" pitchFamily="34" charset="0"/>
                        </a:rPr>
                        <a:t>Transition / Redeployment</a:t>
                      </a:r>
                      <a:r>
                        <a:rPr kumimoji="1" lang="en-US" altLang="ja-JP" sz="1600" b="1" baseline="0" dirty="0" smtClean="0"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kumimoji="1" lang="en-US" altLang="ja-JP" sz="1600" b="1" dirty="0" smtClean="0">
                          <a:latin typeface="Arial" pitchFamily="34" charset="0"/>
                          <a:cs typeface="Arial" pitchFamily="34" charset="0"/>
                        </a:rPr>
                        <a:t>Phase</a:t>
                      </a:r>
                      <a:endParaRPr kumimoji="1" lang="ja-JP" altLang="en-US" sz="1600" b="1" dirty="0" smtClean="0"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Progress in HA/DR Operations</a:t>
                      </a:r>
                      <a:endParaRPr kumimoji="1" lang="ja-JP" alt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State of recovery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00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7928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Activities of assisting countries and agencies concerned</a:t>
                      </a: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246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State of recovery</a:t>
                      </a:r>
                      <a:endParaRPr kumimoji="1" lang="ja-JP" alt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Affected</a:t>
                      </a:r>
                      <a:r>
                        <a:rPr kumimoji="1" lang="en-US" altLang="ja-JP" sz="16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country’s</a:t>
                      </a:r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capabilities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7928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Affected country’s</a:t>
                      </a:r>
                      <a:r>
                        <a:rPr kumimoji="1" lang="en-US" altLang="ja-JP" sz="16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d</a:t>
                      </a:r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eclaration to</a:t>
                      </a:r>
                      <a:r>
                        <a:rPr kumimoji="1" lang="en-US" altLang="ja-JP" sz="16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terminate the state of emergency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7903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Measures of effectiveness</a:t>
                      </a:r>
                      <a:endParaRPr kumimoji="1" lang="ja-JP" alt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Affected country’s capacity</a:t>
                      </a:r>
                      <a:r>
                        <a:rPr kumimoji="1" lang="en-US" altLang="ja-JP" sz="16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and measures </a:t>
                      </a:r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to support their own recovery: Food, Clothing, Shelter, WATSAN, infrastructure, and etc.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2000" b="0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97459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sz="16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Sentiments </a:t>
                      </a:r>
                      <a:r>
                        <a:rPr kumimoji="1" lang="en-US" altLang="ja-JP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among affected country’s GOVTs</a:t>
                      </a:r>
                      <a:r>
                        <a:rPr kumimoji="1" lang="en-US" altLang="ja-JP" sz="16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/ </a:t>
                      </a:r>
                      <a:r>
                        <a:rPr kumimoji="1" lang="en-US" altLang="ja-JP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local populace to transition of assisting militaries</a:t>
                      </a:r>
                      <a:endParaRPr kumimoji="1" lang="ja-JP" altLang="en-US" sz="1600" b="1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Response</a:t>
                      </a:r>
                      <a:r>
                        <a:rPr kumimoji="1" lang="en-US" altLang="ja-JP" sz="16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from the affected country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0891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Public</a:t>
                      </a:r>
                      <a:r>
                        <a:rPr kumimoji="1" lang="en-US" altLang="ja-JP" sz="16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sentiments among local populace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72466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kumimoji="1" lang="en-US" altLang="ja-JP" sz="1600" b="1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Situations of UN organizations and assisting</a:t>
                      </a:r>
                      <a:r>
                        <a:rPr kumimoji="1" lang="en-US" altLang="ja-JP" sz="1600" b="1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countries</a:t>
                      </a:r>
                      <a:endParaRPr kumimoji="1" lang="en-US" altLang="ja-JP" sz="1600" b="1" dirty="0" smtClean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b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Activities of UN organizations</a:t>
                      </a:r>
                      <a:r>
                        <a:rPr kumimoji="1" lang="en-US" altLang="ja-JP" sz="16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 / NGOs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7928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1" lang="en-US" altLang="ja-JP" sz="1600" b="0" baseline="0" dirty="0" smtClean="0">
                          <a:solidFill>
                            <a:schemeClr val="tx1"/>
                          </a:solidFill>
                          <a:latin typeface="Arial" pitchFamily="34" charset="0"/>
                          <a:cs typeface="Arial" pitchFamily="34" charset="0"/>
                        </a:rPr>
                        <a:t>Operations by assisting militaries and situations of their transition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2000" b="0" dirty="0">
                        <a:solidFill>
                          <a:schemeClr val="tx1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正方形/長方形 5"/>
          <p:cNvSpPr/>
          <p:nvPr/>
        </p:nvSpPr>
        <p:spPr>
          <a:xfrm>
            <a:off x="2061245" y="104258"/>
            <a:ext cx="5010592" cy="432048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RFI: INFORMATION </a:t>
            </a:r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SHARING</a:t>
            </a:r>
            <a:r>
              <a:rPr kumimoji="1" lang="ja-JP" altLang="en-US" dirty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 </a:t>
            </a:r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[3/3]</a:t>
            </a:r>
            <a:endParaRPr kumimoji="1" lang="en-US" altLang="ja-JP" dirty="0">
              <a:solidFill>
                <a:schemeClr val="tx1"/>
              </a:solidFill>
              <a:latin typeface="Arial" pitchFamily="34" charset="0"/>
              <a:ea typeface="HGS創英角ｺﾞｼｯｸUB" pitchFamily="50" charset="-128"/>
              <a:cs typeface="Arial" pitchFamily="34" charset="0"/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7367512" y="6657364"/>
            <a:ext cx="17636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1" dirty="0" smtClean="0"/>
              <a:t>[APPENDIX </a:t>
            </a:r>
            <a:r>
              <a:rPr kumimoji="1" lang="en-US" altLang="ja-JP" sz="1400" b="1" dirty="0" smtClean="0"/>
              <a:t>5C]</a:t>
            </a:r>
            <a:endParaRPr kumimoji="1" lang="ja-JP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2452165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395</Words>
  <Application>Microsoft Office PowerPoint</Application>
  <PresentationFormat>画面に合わせる (4:3)</PresentationFormat>
  <Paragraphs>64</Paragraphs>
  <Slides>3</Slides>
  <Notes>1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Theme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Asean</dc:creator>
  <cp:lastModifiedBy>防衛省</cp:lastModifiedBy>
  <cp:revision>21</cp:revision>
  <dcterms:created xsi:type="dcterms:W3CDTF">2014-12-09T15:31:05Z</dcterms:created>
  <dcterms:modified xsi:type="dcterms:W3CDTF">2016-10-10T10:20:31Z</dcterms:modified>
</cp:coreProperties>
</file>