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-246" y="-90"/>
      </p:cViewPr>
      <p:guideLst>
        <p:guide orient="horz" pos="229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6C08-EC47-4B3F-AC61-68D96E24A70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98115-D790-448B-8775-B672C18D6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31696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6C08-EC47-4B3F-AC61-68D96E24A70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98115-D790-448B-8775-B672C18D6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891258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6C08-EC47-4B3F-AC61-68D96E24A70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98115-D790-448B-8775-B672C18D6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267540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6C08-EC47-4B3F-AC61-68D96E24A70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98115-D790-448B-8775-B672C18D6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853958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6C08-EC47-4B3F-AC61-68D96E24A70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98115-D790-448B-8775-B672C18D6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367881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6C08-EC47-4B3F-AC61-68D96E24A70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98115-D790-448B-8775-B672C18D6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214428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6C08-EC47-4B3F-AC61-68D96E24A70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98115-D790-448B-8775-B672C18D6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8205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6C08-EC47-4B3F-AC61-68D96E24A70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98115-D790-448B-8775-B672C18D6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59703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6C08-EC47-4B3F-AC61-68D96E24A70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98115-D790-448B-8775-B672C18D6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69920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6C08-EC47-4B3F-AC61-68D96E24A70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98115-D790-448B-8775-B672C18D6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517445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386C08-EC47-4B3F-AC61-68D96E24A70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E98115-D790-448B-8775-B672C18D6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47629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386C08-EC47-4B3F-AC61-68D96E24A70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E98115-D790-448B-8775-B672C18D649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6605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円/楕円 6"/>
          <p:cNvSpPr>
            <a:spLocks noChangeAspect="1"/>
          </p:cNvSpPr>
          <p:nvPr/>
        </p:nvSpPr>
        <p:spPr>
          <a:xfrm>
            <a:off x="2037462" y="1094219"/>
            <a:ext cx="5040000" cy="5040000"/>
          </a:xfrm>
          <a:prstGeom prst="ellipse">
            <a:avLst/>
          </a:prstGeom>
          <a:gradFill flip="none" rotWithShape="1">
            <a:gsLst>
              <a:gs pos="58000">
                <a:srgbClr val="FFFF00"/>
              </a:gs>
              <a:gs pos="35000">
                <a:srgbClr val="727B9D"/>
              </a:gs>
              <a:gs pos="17000">
                <a:schemeClr val="tx2">
                  <a:lumMod val="75000"/>
                </a:schemeClr>
              </a:gs>
              <a:gs pos="100000">
                <a:srgbClr val="FFFF00"/>
              </a:gs>
            </a:gsLst>
            <a:lin ang="5400000" scaled="1"/>
            <a:tileRect/>
          </a:gra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981944" y="57429"/>
            <a:ext cx="5182344" cy="506487"/>
          </a:xfrm>
          <a:ln w="31750">
            <a:solidFill>
              <a:srgbClr val="7030A0"/>
            </a:solidFill>
          </a:ln>
        </p:spPr>
        <p:txBody>
          <a:bodyPr>
            <a:normAutofit/>
          </a:bodyPr>
          <a:lstStyle/>
          <a:p>
            <a:r>
              <a:rPr lang="en-US" altLang="ja-JP" sz="2400" dirty="0" smtClean="0">
                <a:latin typeface="Arial" pitchFamily="34" charset="0"/>
                <a:cs typeface="Arial" pitchFamily="34" charset="0"/>
              </a:rPr>
              <a:t>Operational Rhythm</a:t>
            </a:r>
            <a:endParaRPr kumimoji="1" lang="ja-JP" altLang="en-US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太陽 28"/>
          <p:cNvSpPr>
            <a:spLocks noChangeAspect="1"/>
          </p:cNvSpPr>
          <p:nvPr/>
        </p:nvSpPr>
        <p:spPr>
          <a:xfrm>
            <a:off x="4303203" y="5445224"/>
            <a:ext cx="540000" cy="540000"/>
          </a:xfrm>
          <a:prstGeom prst="sun">
            <a:avLst/>
          </a:prstGeom>
          <a:solidFill>
            <a:schemeClr val="accent6">
              <a:lumMod val="75000"/>
            </a:schemeClr>
          </a:solidFill>
          <a:ln w="952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2" name="月 31"/>
          <p:cNvSpPr/>
          <p:nvPr/>
        </p:nvSpPr>
        <p:spPr>
          <a:xfrm>
            <a:off x="4341462" y="1200316"/>
            <a:ext cx="432000" cy="540000"/>
          </a:xfrm>
          <a:prstGeom prst="moon">
            <a:avLst/>
          </a:prstGeom>
          <a:solidFill>
            <a:srgbClr val="FFFF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4" name="正方形/長方形 33"/>
          <p:cNvSpPr/>
          <p:nvPr/>
        </p:nvSpPr>
        <p:spPr>
          <a:xfrm>
            <a:off x="6948264" y="3499284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>
                <a:solidFill>
                  <a:prstClr val="black"/>
                </a:solidFill>
              </a:rPr>
              <a:t>06</a:t>
            </a:r>
            <a:r>
              <a:rPr lang="en-US" altLang="ja-JP" sz="1400" dirty="0">
                <a:solidFill>
                  <a:prstClr val="black"/>
                </a:solidFill>
              </a:rPr>
              <a:t>00</a:t>
            </a:r>
            <a:endParaRPr lang="en-US" altLang="ja-JP" sz="1400" dirty="0" smtClean="0">
              <a:solidFill>
                <a:prstClr val="black"/>
              </a:solidFill>
            </a:endParaRPr>
          </a:p>
        </p:txBody>
      </p:sp>
      <p:sp>
        <p:nvSpPr>
          <p:cNvPr id="35" name="正方形/長方形 34"/>
          <p:cNvSpPr/>
          <p:nvPr/>
        </p:nvSpPr>
        <p:spPr>
          <a:xfrm>
            <a:off x="4205935" y="6166754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>
                <a:solidFill>
                  <a:prstClr val="black"/>
                </a:solidFill>
              </a:rPr>
              <a:t>1200</a:t>
            </a:r>
            <a:endParaRPr lang="ja-JP" altLang="en-US" sz="1400" dirty="0">
              <a:solidFill>
                <a:prstClr val="black"/>
              </a:solidFill>
            </a:endParaRPr>
          </a:p>
        </p:txBody>
      </p:sp>
      <p:sp>
        <p:nvSpPr>
          <p:cNvPr id="117" name="正方形/長方形 116"/>
          <p:cNvSpPr/>
          <p:nvPr/>
        </p:nvSpPr>
        <p:spPr>
          <a:xfrm>
            <a:off x="6571658" y="4860896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prstClr val="black"/>
                </a:solidFill>
              </a:rPr>
              <a:t>0800</a:t>
            </a:r>
            <a:endParaRPr lang="en-US" altLang="ja-JP" sz="1400" dirty="0" smtClean="0">
              <a:solidFill>
                <a:prstClr val="black"/>
              </a:solidFill>
            </a:endParaRPr>
          </a:p>
        </p:txBody>
      </p:sp>
      <p:sp>
        <p:nvSpPr>
          <p:cNvPr id="118" name="正方形/長方形 117"/>
          <p:cNvSpPr/>
          <p:nvPr/>
        </p:nvSpPr>
        <p:spPr>
          <a:xfrm>
            <a:off x="5509655" y="5850147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>
                <a:solidFill>
                  <a:prstClr val="black"/>
                </a:solidFill>
              </a:rPr>
              <a:t>10</a:t>
            </a:r>
            <a:r>
              <a:rPr lang="en-US" altLang="ja-JP" sz="1400" dirty="0">
                <a:solidFill>
                  <a:prstClr val="black"/>
                </a:solidFill>
              </a:rPr>
              <a:t>00</a:t>
            </a:r>
            <a:endParaRPr lang="en-US" altLang="ja-JP" sz="1400" dirty="0" smtClean="0">
              <a:solidFill>
                <a:prstClr val="black"/>
              </a:solidFill>
            </a:endParaRPr>
          </a:p>
        </p:txBody>
      </p:sp>
      <p:sp>
        <p:nvSpPr>
          <p:cNvPr id="119" name="正方形/長方形 118"/>
          <p:cNvSpPr/>
          <p:nvPr/>
        </p:nvSpPr>
        <p:spPr>
          <a:xfrm>
            <a:off x="2699792" y="5838354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>
                <a:solidFill>
                  <a:prstClr val="black"/>
                </a:solidFill>
              </a:rPr>
              <a:t>14</a:t>
            </a:r>
            <a:r>
              <a:rPr lang="en-US" altLang="ja-JP" sz="1400" dirty="0">
                <a:solidFill>
                  <a:prstClr val="black"/>
                </a:solidFill>
              </a:rPr>
              <a:t>00</a:t>
            </a:r>
            <a:endParaRPr lang="en-US" altLang="ja-JP" sz="1400" dirty="0" smtClean="0">
              <a:solidFill>
                <a:prstClr val="black"/>
              </a:solidFill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4024512" y="1782556"/>
            <a:ext cx="1080120" cy="40683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2400" b="1" dirty="0" smtClean="0">
                <a:solidFill>
                  <a:prstClr val="white"/>
                </a:solidFill>
              </a:rPr>
              <a:t>MNCC</a:t>
            </a:r>
            <a:endParaRPr lang="ja-JP" altLang="en-US" sz="2400" b="1" dirty="0">
              <a:solidFill>
                <a:prstClr val="white"/>
              </a:solidFill>
            </a:endParaRPr>
          </a:p>
        </p:txBody>
      </p:sp>
      <p:cxnSp>
        <p:nvCxnSpPr>
          <p:cNvPr id="52" name="直線コネクタ 51"/>
          <p:cNvCxnSpPr/>
          <p:nvPr/>
        </p:nvCxnSpPr>
        <p:spPr>
          <a:xfrm>
            <a:off x="4573203" y="3614822"/>
            <a:ext cx="2412000" cy="632562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線コネクタ 94"/>
          <p:cNvCxnSpPr/>
          <p:nvPr/>
        </p:nvCxnSpPr>
        <p:spPr>
          <a:xfrm>
            <a:off x="4564871" y="3614219"/>
            <a:ext cx="2196000" cy="12600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正方形/長方形 58"/>
          <p:cNvSpPr/>
          <p:nvPr/>
        </p:nvSpPr>
        <p:spPr>
          <a:xfrm>
            <a:off x="6838156" y="4205200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>
                <a:solidFill>
                  <a:prstClr val="black"/>
                </a:solidFill>
              </a:rPr>
              <a:t>0700</a:t>
            </a:r>
          </a:p>
        </p:txBody>
      </p:sp>
      <p:cxnSp>
        <p:nvCxnSpPr>
          <p:cNvPr id="60" name="直線コネクタ 59"/>
          <p:cNvCxnSpPr/>
          <p:nvPr/>
        </p:nvCxnSpPr>
        <p:spPr>
          <a:xfrm>
            <a:off x="4564871" y="3614822"/>
            <a:ext cx="1764000" cy="1799877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正方形/長方形 61"/>
          <p:cNvSpPr/>
          <p:nvPr/>
        </p:nvSpPr>
        <p:spPr>
          <a:xfrm>
            <a:off x="6122348" y="5418891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>
                <a:solidFill>
                  <a:prstClr val="black"/>
                </a:solidFill>
              </a:rPr>
              <a:t>0900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4879082" y="6078599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>
                <a:solidFill>
                  <a:prstClr val="black"/>
                </a:solidFill>
              </a:rPr>
              <a:t>1100</a:t>
            </a:r>
          </a:p>
        </p:txBody>
      </p:sp>
      <p:sp>
        <p:nvSpPr>
          <p:cNvPr id="72" name="正方形/長方形 71"/>
          <p:cNvSpPr/>
          <p:nvPr/>
        </p:nvSpPr>
        <p:spPr>
          <a:xfrm>
            <a:off x="3469794" y="6045671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>
                <a:solidFill>
                  <a:prstClr val="black"/>
                </a:solidFill>
              </a:rPr>
              <a:t>1300</a:t>
            </a:r>
            <a:endParaRPr lang="ja-JP" altLang="en-US" sz="1400" dirty="0">
              <a:solidFill>
                <a:prstClr val="black"/>
              </a:solidFill>
            </a:endParaRPr>
          </a:p>
        </p:txBody>
      </p:sp>
      <p:sp>
        <p:nvSpPr>
          <p:cNvPr id="73" name="正方形/長方形 72"/>
          <p:cNvSpPr/>
          <p:nvPr/>
        </p:nvSpPr>
        <p:spPr>
          <a:xfrm>
            <a:off x="2127175" y="5378194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>
                <a:solidFill>
                  <a:prstClr val="black"/>
                </a:solidFill>
              </a:rPr>
              <a:t>1500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1739904" y="4874219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>
                <a:solidFill>
                  <a:prstClr val="black"/>
                </a:solidFill>
              </a:rPr>
              <a:t>1600</a:t>
            </a:r>
          </a:p>
        </p:txBody>
      </p:sp>
      <p:sp>
        <p:nvSpPr>
          <p:cNvPr id="75" name="正方形/長方形 74"/>
          <p:cNvSpPr/>
          <p:nvPr/>
        </p:nvSpPr>
        <p:spPr>
          <a:xfrm>
            <a:off x="1456606" y="4205200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>
                <a:solidFill>
                  <a:prstClr val="black"/>
                </a:solidFill>
              </a:rPr>
              <a:t>1700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1420667" y="3506556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>
                <a:solidFill>
                  <a:prstClr val="black"/>
                </a:solidFill>
              </a:rPr>
              <a:t>1800</a:t>
            </a:r>
          </a:p>
        </p:txBody>
      </p:sp>
      <p:cxnSp>
        <p:nvCxnSpPr>
          <p:cNvPr id="82" name="直線コネクタ 81"/>
          <p:cNvCxnSpPr/>
          <p:nvPr/>
        </p:nvCxnSpPr>
        <p:spPr>
          <a:xfrm flipH="1">
            <a:off x="2778833" y="3614219"/>
            <a:ext cx="1785739" cy="180048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直線コネクタ 83"/>
          <p:cNvCxnSpPr/>
          <p:nvPr/>
        </p:nvCxnSpPr>
        <p:spPr>
          <a:xfrm flipH="1">
            <a:off x="2390660" y="3621839"/>
            <a:ext cx="2196000" cy="1265727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直線コネクタ 85"/>
          <p:cNvCxnSpPr/>
          <p:nvPr/>
        </p:nvCxnSpPr>
        <p:spPr>
          <a:xfrm flipH="1">
            <a:off x="2123004" y="3614219"/>
            <a:ext cx="2418708" cy="65120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正方形/長方形 39"/>
          <p:cNvSpPr/>
          <p:nvPr/>
        </p:nvSpPr>
        <p:spPr>
          <a:xfrm>
            <a:off x="6737573" y="5145717"/>
            <a:ext cx="1290812" cy="3991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200" dirty="0" smtClean="0">
                <a:solidFill>
                  <a:prstClr val="black"/>
                </a:solidFill>
              </a:rPr>
              <a:t>0800-0830</a:t>
            </a:r>
          </a:p>
          <a:p>
            <a:r>
              <a:rPr lang="en-US" altLang="ja-JP" sz="1200" dirty="0" smtClean="0">
                <a:solidFill>
                  <a:prstClr val="black"/>
                </a:solidFill>
              </a:rPr>
              <a:t>Morning Briefing</a:t>
            </a:r>
            <a:endParaRPr lang="ja-JP" altLang="en-US" sz="1200" dirty="0">
              <a:solidFill>
                <a:prstClr val="black"/>
              </a:solidFill>
            </a:endParaRPr>
          </a:p>
        </p:txBody>
      </p:sp>
      <p:sp>
        <p:nvSpPr>
          <p:cNvPr id="92" name="正方形/長方形 91"/>
          <p:cNvSpPr/>
          <p:nvPr/>
        </p:nvSpPr>
        <p:spPr>
          <a:xfrm>
            <a:off x="7308304" y="4465685"/>
            <a:ext cx="1754671" cy="403475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r>
              <a:rPr lang="en-US" altLang="ja-JP" sz="1200" dirty="0" smtClean="0">
                <a:solidFill>
                  <a:prstClr val="black"/>
                </a:solidFill>
                <a:latin typeface="+mj-lt"/>
              </a:rPr>
              <a:t>0600-0800</a:t>
            </a:r>
          </a:p>
          <a:p>
            <a:r>
              <a:rPr lang="en-US" altLang="ja-JP" sz="1200" dirty="0" smtClean="0">
                <a:solidFill>
                  <a:prstClr val="black"/>
                </a:solidFill>
                <a:latin typeface="+mj-lt"/>
              </a:rPr>
              <a:t>Prepare Morning Briefing</a:t>
            </a:r>
            <a:endParaRPr lang="ja-JP" altLang="en-US" sz="1200" dirty="0">
              <a:solidFill>
                <a:prstClr val="black"/>
              </a:solidFill>
              <a:latin typeface="+mj-lt"/>
            </a:endParaRPr>
          </a:p>
        </p:txBody>
      </p:sp>
      <p:cxnSp>
        <p:nvCxnSpPr>
          <p:cNvPr id="93" name="直線コネクタ 92"/>
          <p:cNvCxnSpPr>
            <a:endCxn id="7" idx="6"/>
          </p:cNvCxnSpPr>
          <p:nvPr/>
        </p:nvCxnSpPr>
        <p:spPr>
          <a:xfrm>
            <a:off x="4572000" y="3614219"/>
            <a:ext cx="2505462" cy="0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正方形/長方形 99"/>
          <p:cNvSpPr/>
          <p:nvPr/>
        </p:nvSpPr>
        <p:spPr>
          <a:xfrm>
            <a:off x="71565" y="3122829"/>
            <a:ext cx="1560392" cy="3991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200" dirty="0" smtClean="0">
                <a:solidFill>
                  <a:prstClr val="black"/>
                </a:solidFill>
              </a:rPr>
              <a:t>1800-1830</a:t>
            </a:r>
          </a:p>
          <a:p>
            <a:r>
              <a:rPr lang="en-US" altLang="ja-JP" sz="1200" dirty="0">
                <a:solidFill>
                  <a:prstClr val="black"/>
                </a:solidFill>
              </a:rPr>
              <a:t>D</a:t>
            </a:r>
            <a:r>
              <a:rPr lang="en-US" altLang="ja-JP" sz="1200" dirty="0" smtClean="0">
                <a:solidFill>
                  <a:prstClr val="black"/>
                </a:solidFill>
              </a:rPr>
              <a:t>ecision Briefing</a:t>
            </a:r>
            <a:endParaRPr lang="ja-JP" altLang="en-US" sz="1200" dirty="0">
              <a:solidFill>
                <a:prstClr val="black"/>
              </a:solidFill>
            </a:endParaRPr>
          </a:p>
        </p:txBody>
      </p:sp>
      <p:sp>
        <p:nvSpPr>
          <p:cNvPr id="123" name="正方形/長方形 122"/>
          <p:cNvSpPr/>
          <p:nvPr/>
        </p:nvSpPr>
        <p:spPr>
          <a:xfrm>
            <a:off x="4024512" y="6421199"/>
            <a:ext cx="1057342" cy="3991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prstClr val="black"/>
                </a:solidFill>
              </a:rPr>
              <a:t>1200-1300</a:t>
            </a:r>
          </a:p>
          <a:p>
            <a:pPr algn="ctr"/>
            <a:r>
              <a:rPr lang="en-US" altLang="ja-JP" sz="1200" dirty="0" smtClean="0">
                <a:solidFill>
                  <a:prstClr val="black"/>
                </a:solidFill>
              </a:rPr>
              <a:t>Lunch</a:t>
            </a:r>
            <a:endParaRPr lang="ja-JP" altLang="en-US" sz="1200" dirty="0">
              <a:solidFill>
                <a:prstClr val="black"/>
              </a:solidFill>
            </a:endParaRPr>
          </a:p>
        </p:txBody>
      </p:sp>
      <p:cxnSp>
        <p:nvCxnSpPr>
          <p:cNvPr id="129" name="直線コネクタ 128"/>
          <p:cNvCxnSpPr>
            <a:endCxn id="7" idx="1"/>
          </p:cNvCxnSpPr>
          <p:nvPr/>
        </p:nvCxnSpPr>
        <p:spPr>
          <a:xfrm flipH="1" flipV="1">
            <a:off x="2775553" y="1832310"/>
            <a:ext cx="1796447" cy="1800248"/>
          </a:xfrm>
          <a:prstGeom prst="line">
            <a:avLst/>
          </a:prstGeom>
          <a:ln w="222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円/楕円 3"/>
          <p:cNvSpPr>
            <a:spLocks noChangeAspect="1"/>
          </p:cNvSpPr>
          <p:nvPr/>
        </p:nvSpPr>
        <p:spPr>
          <a:xfrm>
            <a:off x="3851920" y="2905894"/>
            <a:ext cx="1440000" cy="1440000"/>
          </a:xfrm>
          <a:prstGeom prst="ellipse">
            <a:avLst/>
          </a:prstGeom>
          <a:solidFill>
            <a:srgbClr val="FFFFCC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Each</a:t>
            </a:r>
          </a:p>
          <a:p>
            <a:pPr algn="ctr"/>
            <a:r>
              <a:rPr lang="en-US" altLang="ja-JP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LO</a:t>
            </a:r>
            <a:endParaRPr lang="ja-JP" altLang="en-US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9" name="正方形/長方形 138"/>
          <p:cNvSpPr/>
          <p:nvPr/>
        </p:nvSpPr>
        <p:spPr>
          <a:xfrm>
            <a:off x="1519169" y="2844028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>
                <a:solidFill>
                  <a:prstClr val="black"/>
                </a:solidFill>
              </a:rPr>
              <a:t>1900</a:t>
            </a:r>
          </a:p>
        </p:txBody>
      </p:sp>
      <p:sp>
        <p:nvSpPr>
          <p:cNvPr id="140" name="正方形/長方形 139"/>
          <p:cNvSpPr/>
          <p:nvPr/>
        </p:nvSpPr>
        <p:spPr>
          <a:xfrm>
            <a:off x="1792936" y="2210296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>
                <a:solidFill>
                  <a:prstClr val="black"/>
                </a:solidFill>
              </a:rPr>
              <a:t>2000</a:t>
            </a:r>
          </a:p>
        </p:txBody>
      </p:sp>
      <p:sp>
        <p:nvSpPr>
          <p:cNvPr id="141" name="正方形/長方形 140"/>
          <p:cNvSpPr/>
          <p:nvPr/>
        </p:nvSpPr>
        <p:spPr>
          <a:xfrm>
            <a:off x="2195816" y="1627984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prstClr val="black"/>
                </a:solidFill>
              </a:rPr>
              <a:t>210</a:t>
            </a:r>
            <a:r>
              <a:rPr lang="en-US" altLang="ja-JP" sz="1400" dirty="0" smtClean="0">
                <a:solidFill>
                  <a:prstClr val="black"/>
                </a:solidFill>
              </a:rPr>
              <a:t>0</a:t>
            </a:r>
          </a:p>
        </p:txBody>
      </p:sp>
      <p:sp>
        <p:nvSpPr>
          <p:cNvPr id="142" name="正方形/長方形 141"/>
          <p:cNvSpPr/>
          <p:nvPr/>
        </p:nvSpPr>
        <p:spPr>
          <a:xfrm>
            <a:off x="2699792" y="1232784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>
                <a:solidFill>
                  <a:prstClr val="black"/>
                </a:solidFill>
              </a:rPr>
              <a:t>2200</a:t>
            </a:r>
          </a:p>
        </p:txBody>
      </p:sp>
      <p:sp>
        <p:nvSpPr>
          <p:cNvPr id="143" name="正方形/長方形 142"/>
          <p:cNvSpPr/>
          <p:nvPr/>
        </p:nvSpPr>
        <p:spPr>
          <a:xfrm>
            <a:off x="3468749" y="886562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prstClr val="black"/>
                </a:solidFill>
              </a:rPr>
              <a:t>23</a:t>
            </a:r>
            <a:r>
              <a:rPr lang="en-US" altLang="ja-JP" sz="1400" dirty="0" smtClean="0">
                <a:solidFill>
                  <a:prstClr val="black"/>
                </a:solidFill>
              </a:rPr>
              <a:t>00</a:t>
            </a:r>
          </a:p>
        </p:txBody>
      </p:sp>
      <p:sp>
        <p:nvSpPr>
          <p:cNvPr id="144" name="正方形/長方形 143"/>
          <p:cNvSpPr/>
          <p:nvPr/>
        </p:nvSpPr>
        <p:spPr>
          <a:xfrm>
            <a:off x="4955282" y="905638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 smtClean="0">
                <a:solidFill>
                  <a:prstClr val="black"/>
                </a:solidFill>
              </a:rPr>
              <a:t>0100</a:t>
            </a:r>
          </a:p>
        </p:txBody>
      </p:sp>
      <p:sp>
        <p:nvSpPr>
          <p:cNvPr id="145" name="正方形/長方形 144"/>
          <p:cNvSpPr/>
          <p:nvPr/>
        </p:nvSpPr>
        <p:spPr>
          <a:xfrm>
            <a:off x="5686028" y="1210632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prstClr val="black"/>
                </a:solidFill>
              </a:rPr>
              <a:t>02</a:t>
            </a:r>
            <a:r>
              <a:rPr lang="en-US" altLang="ja-JP" sz="1400" dirty="0" smtClean="0">
                <a:solidFill>
                  <a:prstClr val="black"/>
                </a:solidFill>
              </a:rPr>
              <a:t>00</a:t>
            </a:r>
          </a:p>
        </p:txBody>
      </p:sp>
      <p:sp>
        <p:nvSpPr>
          <p:cNvPr id="146" name="正方形/長方形 145"/>
          <p:cNvSpPr/>
          <p:nvPr/>
        </p:nvSpPr>
        <p:spPr>
          <a:xfrm>
            <a:off x="6228184" y="1656556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prstClr val="black"/>
                </a:solidFill>
              </a:rPr>
              <a:t>03</a:t>
            </a:r>
            <a:r>
              <a:rPr lang="en-US" altLang="ja-JP" sz="1400" dirty="0" smtClean="0">
                <a:solidFill>
                  <a:prstClr val="black"/>
                </a:solidFill>
              </a:rPr>
              <a:t>00</a:t>
            </a:r>
          </a:p>
        </p:txBody>
      </p:sp>
      <p:sp>
        <p:nvSpPr>
          <p:cNvPr id="147" name="正方形/長方形 146"/>
          <p:cNvSpPr/>
          <p:nvPr/>
        </p:nvSpPr>
        <p:spPr>
          <a:xfrm>
            <a:off x="6660232" y="2205635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prstClr val="black"/>
                </a:solidFill>
              </a:rPr>
              <a:t>04</a:t>
            </a:r>
            <a:r>
              <a:rPr lang="en-US" altLang="ja-JP" sz="1400" dirty="0" smtClean="0">
                <a:solidFill>
                  <a:prstClr val="black"/>
                </a:solidFill>
              </a:rPr>
              <a:t>00</a:t>
            </a:r>
          </a:p>
        </p:txBody>
      </p:sp>
      <p:sp>
        <p:nvSpPr>
          <p:cNvPr id="148" name="正方形/長方形 147"/>
          <p:cNvSpPr/>
          <p:nvPr/>
        </p:nvSpPr>
        <p:spPr>
          <a:xfrm>
            <a:off x="6985203" y="2870952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prstClr val="black"/>
                </a:solidFill>
              </a:rPr>
              <a:t>05</a:t>
            </a:r>
            <a:r>
              <a:rPr lang="en-US" altLang="ja-JP" sz="1400" dirty="0" smtClean="0">
                <a:solidFill>
                  <a:prstClr val="black"/>
                </a:solidFill>
              </a:rPr>
              <a:t>00</a:t>
            </a:r>
          </a:p>
        </p:txBody>
      </p:sp>
      <p:sp>
        <p:nvSpPr>
          <p:cNvPr id="149" name="正方形/長方形 148"/>
          <p:cNvSpPr/>
          <p:nvPr/>
        </p:nvSpPr>
        <p:spPr>
          <a:xfrm>
            <a:off x="4220422" y="808187"/>
            <a:ext cx="720000" cy="252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400" dirty="0">
                <a:solidFill>
                  <a:prstClr val="black"/>
                </a:solidFill>
              </a:rPr>
              <a:t>00</a:t>
            </a:r>
            <a:r>
              <a:rPr lang="en-US" altLang="ja-JP" sz="1400" dirty="0" smtClean="0">
                <a:solidFill>
                  <a:prstClr val="black"/>
                </a:solidFill>
              </a:rPr>
              <a:t>00</a:t>
            </a:r>
          </a:p>
        </p:txBody>
      </p:sp>
      <p:sp>
        <p:nvSpPr>
          <p:cNvPr id="150" name="正方形/長方形 149"/>
          <p:cNvSpPr/>
          <p:nvPr/>
        </p:nvSpPr>
        <p:spPr>
          <a:xfrm>
            <a:off x="4139952" y="1988840"/>
            <a:ext cx="2248256" cy="471876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r>
              <a:rPr lang="en-US" altLang="ja-JP" sz="1600" b="1" i="1" dirty="0" smtClean="0">
                <a:solidFill>
                  <a:prstClr val="white"/>
                </a:solidFill>
                <a:latin typeface="+mj-lt"/>
              </a:rPr>
              <a:t>Continuing night shift</a:t>
            </a:r>
            <a:endParaRPr lang="ja-JP" altLang="en-US" sz="1600" b="1" i="1" dirty="0">
              <a:solidFill>
                <a:prstClr val="white"/>
              </a:solidFill>
              <a:latin typeface="+mj-lt"/>
            </a:endParaRPr>
          </a:p>
        </p:txBody>
      </p:sp>
      <p:sp>
        <p:nvSpPr>
          <p:cNvPr id="53" name="正方形/長方形 52"/>
          <p:cNvSpPr/>
          <p:nvPr/>
        </p:nvSpPr>
        <p:spPr>
          <a:xfrm>
            <a:off x="6201483" y="5851153"/>
            <a:ext cx="1975292" cy="3991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200" dirty="0" smtClean="0">
                <a:solidFill>
                  <a:prstClr val="black"/>
                </a:solidFill>
              </a:rPr>
              <a:t>1000-1030</a:t>
            </a:r>
          </a:p>
          <a:p>
            <a:r>
              <a:rPr lang="en-US" altLang="ja-JP" sz="1200" dirty="0" smtClean="0">
                <a:solidFill>
                  <a:prstClr val="black"/>
                </a:solidFill>
              </a:rPr>
              <a:t>CIMIC / HuMOCC meeting</a:t>
            </a:r>
            <a:endParaRPr lang="ja-JP" altLang="en-US" sz="1200" dirty="0">
              <a:solidFill>
                <a:prstClr val="black"/>
              </a:solidFill>
            </a:endParaRPr>
          </a:p>
        </p:txBody>
      </p:sp>
      <p:sp>
        <p:nvSpPr>
          <p:cNvPr id="51" name="正方形/長方形 50"/>
          <p:cNvSpPr/>
          <p:nvPr/>
        </p:nvSpPr>
        <p:spPr>
          <a:xfrm>
            <a:off x="1092411" y="1483408"/>
            <a:ext cx="1237236" cy="64944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prstClr val="black"/>
                </a:solidFill>
              </a:rPr>
              <a:t>2100</a:t>
            </a:r>
          </a:p>
          <a:p>
            <a:pPr algn="ctr"/>
            <a:r>
              <a:rPr lang="en-US" altLang="ja-JP" sz="1200" dirty="0" smtClean="0">
                <a:solidFill>
                  <a:prstClr val="black"/>
                </a:solidFill>
              </a:rPr>
              <a:t>Briefing for</a:t>
            </a:r>
          </a:p>
          <a:p>
            <a:pPr algn="ctr"/>
            <a:r>
              <a:rPr lang="en-US" altLang="ja-JP" sz="1200" dirty="0" smtClean="0">
                <a:solidFill>
                  <a:prstClr val="black"/>
                </a:solidFill>
              </a:rPr>
              <a:t>shift turnover</a:t>
            </a:r>
            <a:endParaRPr lang="ja-JP" altLang="en-US" sz="1200" dirty="0">
              <a:solidFill>
                <a:prstClr val="black"/>
              </a:solidFill>
            </a:endParaRPr>
          </a:p>
        </p:txBody>
      </p:sp>
      <p:sp>
        <p:nvSpPr>
          <p:cNvPr id="54" name="正方形/長方形 53"/>
          <p:cNvSpPr/>
          <p:nvPr/>
        </p:nvSpPr>
        <p:spPr>
          <a:xfrm>
            <a:off x="7558156" y="3322416"/>
            <a:ext cx="1237236" cy="598576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1200" dirty="0" smtClean="0">
                <a:solidFill>
                  <a:prstClr val="black"/>
                </a:solidFill>
              </a:rPr>
              <a:t>0600</a:t>
            </a:r>
          </a:p>
          <a:p>
            <a:pPr algn="ctr"/>
            <a:r>
              <a:rPr lang="en-US" altLang="ja-JP" sz="1200" dirty="0" smtClean="0">
                <a:solidFill>
                  <a:prstClr val="black"/>
                </a:solidFill>
              </a:rPr>
              <a:t>Briefing for</a:t>
            </a:r>
          </a:p>
          <a:p>
            <a:pPr algn="ctr"/>
            <a:r>
              <a:rPr lang="en-US" altLang="ja-JP" sz="1200" dirty="0" smtClean="0">
                <a:solidFill>
                  <a:prstClr val="black"/>
                </a:solidFill>
              </a:rPr>
              <a:t>shift turnover</a:t>
            </a:r>
            <a:endParaRPr lang="ja-JP" altLang="en-US" sz="1200" dirty="0">
              <a:solidFill>
                <a:prstClr val="black"/>
              </a:solidFill>
            </a:endParaRPr>
          </a:p>
        </p:txBody>
      </p:sp>
      <p:sp>
        <p:nvSpPr>
          <p:cNvPr id="55" name="正方形/長方形 54"/>
          <p:cNvSpPr/>
          <p:nvPr/>
        </p:nvSpPr>
        <p:spPr>
          <a:xfrm>
            <a:off x="170067" y="5019717"/>
            <a:ext cx="1709102" cy="3991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200" dirty="0" smtClean="0">
                <a:solidFill>
                  <a:prstClr val="black"/>
                </a:solidFill>
              </a:rPr>
              <a:t>1600-1630</a:t>
            </a:r>
          </a:p>
          <a:p>
            <a:r>
              <a:rPr lang="en-US" altLang="ja-JP" sz="1200" dirty="0" smtClean="0">
                <a:solidFill>
                  <a:prstClr val="black"/>
                </a:solidFill>
              </a:rPr>
              <a:t>RFA WG meeting</a:t>
            </a:r>
            <a:endParaRPr lang="ja-JP" altLang="en-US" sz="1200" dirty="0">
              <a:solidFill>
                <a:prstClr val="black"/>
              </a:solidFill>
            </a:endParaRPr>
          </a:p>
        </p:txBody>
      </p:sp>
      <p:sp>
        <p:nvSpPr>
          <p:cNvPr id="56" name="正方形/長方形 55"/>
          <p:cNvSpPr/>
          <p:nvPr/>
        </p:nvSpPr>
        <p:spPr>
          <a:xfrm>
            <a:off x="93634" y="4514459"/>
            <a:ext cx="1709102" cy="3991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200" dirty="0" smtClean="0">
                <a:solidFill>
                  <a:prstClr val="black"/>
                </a:solidFill>
              </a:rPr>
              <a:t>1630-1700</a:t>
            </a:r>
          </a:p>
          <a:p>
            <a:r>
              <a:rPr lang="en-US" altLang="ja-JP" sz="1200" dirty="0" smtClean="0">
                <a:solidFill>
                  <a:prstClr val="black"/>
                </a:solidFill>
              </a:rPr>
              <a:t>Movement WG meeting</a:t>
            </a:r>
            <a:endParaRPr lang="ja-JP" altLang="en-US" sz="1200" dirty="0">
              <a:solidFill>
                <a:prstClr val="black"/>
              </a:solidFill>
            </a:endParaRPr>
          </a:p>
        </p:txBody>
      </p:sp>
      <p:sp>
        <p:nvSpPr>
          <p:cNvPr id="57" name="正方形/長方形 56"/>
          <p:cNvSpPr/>
          <p:nvPr/>
        </p:nvSpPr>
        <p:spPr>
          <a:xfrm>
            <a:off x="74038" y="3855701"/>
            <a:ext cx="1709102" cy="3991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200" dirty="0" smtClean="0">
                <a:solidFill>
                  <a:prstClr val="black"/>
                </a:solidFill>
              </a:rPr>
              <a:t>1700-1730</a:t>
            </a:r>
          </a:p>
          <a:p>
            <a:r>
              <a:rPr lang="en-US" altLang="ja-JP" sz="1200" dirty="0" smtClean="0">
                <a:solidFill>
                  <a:prstClr val="black"/>
                </a:solidFill>
              </a:rPr>
              <a:t>Logistics WG meeting</a:t>
            </a:r>
            <a:endParaRPr lang="ja-JP" altLang="en-US" sz="1200" dirty="0">
              <a:solidFill>
                <a:prstClr val="black"/>
              </a:solidFill>
            </a:endParaRPr>
          </a:p>
        </p:txBody>
      </p:sp>
      <p:sp>
        <p:nvSpPr>
          <p:cNvPr id="58" name="正方形/長方形 57"/>
          <p:cNvSpPr/>
          <p:nvPr/>
        </p:nvSpPr>
        <p:spPr>
          <a:xfrm>
            <a:off x="395536" y="5515718"/>
            <a:ext cx="1783882" cy="3991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200" dirty="0" smtClean="0">
                <a:solidFill>
                  <a:prstClr val="black"/>
                </a:solidFill>
              </a:rPr>
              <a:t>1430-1500</a:t>
            </a:r>
          </a:p>
          <a:p>
            <a:r>
              <a:rPr lang="en-US" altLang="ja-JP" sz="1200" dirty="0" smtClean="0">
                <a:solidFill>
                  <a:prstClr val="black"/>
                </a:solidFill>
              </a:rPr>
              <a:t>SITREP Sync WG meeting</a:t>
            </a:r>
            <a:endParaRPr lang="ja-JP" altLang="en-US" sz="1200" dirty="0">
              <a:solidFill>
                <a:prstClr val="black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1483" y="6340955"/>
            <a:ext cx="1090176" cy="3991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200" dirty="0" smtClean="0">
                <a:solidFill>
                  <a:prstClr val="black"/>
                </a:solidFill>
              </a:rPr>
              <a:t>1000-1030</a:t>
            </a:r>
          </a:p>
          <a:p>
            <a:r>
              <a:rPr lang="en-US" altLang="ja-JP" sz="1200" dirty="0" smtClean="0">
                <a:solidFill>
                  <a:prstClr val="black"/>
                </a:solidFill>
              </a:rPr>
              <a:t>Media WG</a:t>
            </a:r>
            <a:endParaRPr lang="ja-JP" altLang="en-US" sz="1200" dirty="0">
              <a:solidFill>
                <a:prstClr val="black"/>
              </a:solidFill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2325494" y="6414202"/>
            <a:ext cx="1526426" cy="3991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200" dirty="0" smtClean="0">
                <a:solidFill>
                  <a:prstClr val="black"/>
                </a:solidFill>
              </a:rPr>
              <a:t>1300-1330</a:t>
            </a:r>
          </a:p>
          <a:p>
            <a:r>
              <a:rPr lang="en-US" altLang="ja-JP" sz="1200" dirty="0" smtClean="0">
                <a:solidFill>
                  <a:prstClr val="black"/>
                </a:solidFill>
              </a:rPr>
              <a:t>Planning WG meeting</a:t>
            </a:r>
            <a:endParaRPr lang="ja-JP" altLang="en-US" sz="1200" dirty="0">
              <a:solidFill>
                <a:prstClr val="black"/>
              </a:solidFill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1392056" y="5967105"/>
            <a:ext cx="1290812" cy="399174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ja-JP" sz="1200" dirty="0" smtClean="0">
                <a:solidFill>
                  <a:prstClr val="black"/>
                </a:solidFill>
              </a:rPr>
              <a:t>1400-1430</a:t>
            </a:r>
          </a:p>
          <a:p>
            <a:r>
              <a:rPr lang="en-US" altLang="ja-JP" sz="1200" dirty="0" smtClean="0">
                <a:solidFill>
                  <a:prstClr val="black"/>
                </a:solidFill>
              </a:rPr>
              <a:t>Press Event</a:t>
            </a:r>
            <a:endParaRPr lang="ja-JP" altLang="en-US" sz="1200" dirty="0">
              <a:solidFill>
                <a:prstClr val="black"/>
              </a:solidFill>
            </a:endParaRPr>
          </a:p>
        </p:txBody>
      </p:sp>
      <p:sp>
        <p:nvSpPr>
          <p:cNvPr id="64" name="タイトル 1"/>
          <p:cNvSpPr txBox="1">
            <a:spLocks/>
          </p:cNvSpPr>
          <p:nvPr/>
        </p:nvSpPr>
        <p:spPr>
          <a:xfrm>
            <a:off x="7884733" y="6524760"/>
            <a:ext cx="1259267" cy="332656"/>
          </a:xfrm>
          <a:prstGeom prst="rect">
            <a:avLst/>
          </a:prstGeom>
          <a:ln w="31750">
            <a:noFill/>
          </a:ln>
        </p:spPr>
        <p:txBody>
          <a:bodyPr vert="horz" lIns="91440" tIns="45720" rIns="91440" bIns="45720" rtlCol="0" anchor="ctr">
            <a:norm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sz="1400" b="1" dirty="0" smtClean="0"/>
              <a:t>APPENDIX 11</a:t>
            </a:r>
            <a:endParaRPr lang="ja-JP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977887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98</TotalTime>
  <Words>88</Words>
  <Application>Microsoft Office PowerPoint</Application>
  <PresentationFormat>画面に合わせる (4:3)</PresentationFormat>
  <Paragraphs>60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Operational Rhythm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マレーシアにおける国際緊急援助活動のバトルリズム（平日）</dc:title>
  <dc:creator>防衛省</dc:creator>
  <cp:lastModifiedBy>防衛省</cp:lastModifiedBy>
  <cp:revision>23</cp:revision>
  <dcterms:created xsi:type="dcterms:W3CDTF">2014-07-15T10:51:33Z</dcterms:created>
  <dcterms:modified xsi:type="dcterms:W3CDTF">2016-10-10T10:22:10Z</dcterms:modified>
</cp:coreProperties>
</file>