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60000"/>
    <a:srgbClr val="CCFFFF"/>
    <a:srgbClr val="CCFFCC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163" autoAdjust="0"/>
    <p:restoredTop sz="94660"/>
  </p:normalViewPr>
  <p:slideViewPr>
    <p:cSldViewPr showGuides="1">
      <p:cViewPr varScale="1">
        <p:scale>
          <a:sx n="99" d="100"/>
          <a:sy n="99" d="100"/>
        </p:scale>
        <p:origin x="-52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191998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52325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61408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64636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30191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85181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677753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8048864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241020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62098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594350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33B396-29CF-44D9-9757-3A8F1830BADB}" type="datetimeFigureOut">
              <a:rPr kumimoji="1" lang="ja-JP" altLang="en-US" smtClean="0"/>
              <a:t>2016/10/10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12E422-40AB-42DF-9ECF-C6CB22CDF5F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25535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714112" y="101549"/>
            <a:ext cx="7704855" cy="432048"/>
          </a:xfrm>
          <a:prstGeom prst="rect">
            <a:avLst/>
          </a:prstGeom>
          <a:noFill/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Process for HADR Task Coordination</a:t>
            </a:r>
            <a:r>
              <a:rPr lang="en-US" altLang="ja-JP" dirty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: External </a:t>
            </a:r>
            <a:r>
              <a:rPr lang="en-US" altLang="ja-JP" dirty="0" smtClean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RFA / Task </a:t>
            </a:r>
            <a:r>
              <a:rPr lang="en-US" altLang="ja-JP" dirty="0">
                <a:solidFill>
                  <a:schemeClr val="tx1"/>
                </a:solidFill>
                <a:latin typeface="Arial" pitchFamily="34" charset="0"/>
                <a:ea typeface="HGS創英角ｺﾞｼｯｸUB" pitchFamily="50" charset="-128"/>
                <a:cs typeface="Arial" pitchFamily="34" charset="0"/>
              </a:rPr>
              <a:t>Process</a:t>
            </a:r>
            <a:endParaRPr kumimoji="1" lang="ja-JP" altLang="en-US" dirty="0">
              <a:solidFill>
                <a:schemeClr val="tx1"/>
              </a:solidFill>
              <a:latin typeface="Arial" pitchFamily="34" charset="0"/>
              <a:ea typeface="HGS創英角ｺﾞｼｯｸUB" pitchFamily="50" charset="-128"/>
              <a:cs typeface="Arial" pitchFamily="34" charset="0"/>
            </a:endParaRPr>
          </a:p>
        </p:txBody>
      </p:sp>
      <p:sp>
        <p:nvSpPr>
          <p:cNvPr id="5" name="角丸四角形 4"/>
          <p:cNvSpPr/>
          <p:nvPr/>
        </p:nvSpPr>
        <p:spPr>
          <a:xfrm>
            <a:off x="4628125" y="764704"/>
            <a:ext cx="2453731" cy="432048"/>
          </a:xfrm>
          <a:prstGeom prst="roundRect">
            <a:avLst/>
          </a:prstGeom>
          <a:solidFill>
            <a:srgbClr val="FFFFCC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Affected State</a:t>
            </a:r>
            <a:endParaRPr kumimoji="1" lang="ja-JP" alt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角丸四角形 5"/>
          <p:cNvSpPr/>
          <p:nvPr/>
        </p:nvSpPr>
        <p:spPr>
          <a:xfrm>
            <a:off x="4056056" y="1196752"/>
            <a:ext cx="3604593" cy="720080"/>
          </a:xfrm>
          <a:prstGeom prst="roundRect">
            <a:avLst/>
          </a:prstGeom>
          <a:solidFill>
            <a:srgbClr val="FFFFCC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Affected State disaster management</a:t>
            </a:r>
          </a:p>
          <a:p>
            <a:pPr algn="ctr"/>
            <a:r>
              <a:rPr lang="en-US" altLang="ja-JP" sz="1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lead </a:t>
            </a:r>
            <a:r>
              <a:rPr lang="en-US" altLang="ja-JP" sz="13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organisation</a:t>
            </a:r>
            <a:r>
              <a:rPr lang="en-US" altLang="ja-JP" sz="1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(National Focal Point)</a:t>
            </a:r>
            <a:endParaRPr kumimoji="1" lang="ja-JP" altLang="en-US" sz="13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角丸四角形 6"/>
          <p:cNvSpPr/>
          <p:nvPr/>
        </p:nvSpPr>
        <p:spPr>
          <a:xfrm>
            <a:off x="4056056" y="2078658"/>
            <a:ext cx="3604593" cy="720080"/>
          </a:xfrm>
          <a:prstGeom prst="roundRect">
            <a:avLst/>
          </a:prstGeom>
          <a:solidFill>
            <a:srgbClr val="CCFFCC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sz="1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Affected </a:t>
            </a:r>
            <a:r>
              <a:rPr lang="en-US" altLang="ja-JP" sz="13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State </a:t>
            </a:r>
            <a:r>
              <a:rPr lang="en-US" altLang="ja-JP" sz="1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response </a:t>
            </a:r>
            <a:r>
              <a:rPr lang="en-US" altLang="ja-JP" sz="13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organisations</a:t>
            </a:r>
            <a:r>
              <a:rPr lang="en-US" altLang="ja-JP" sz="1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ja-JP" sz="13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and</a:t>
            </a:r>
          </a:p>
          <a:p>
            <a:pPr algn="ctr"/>
            <a:r>
              <a:rPr lang="en-US" altLang="ja-JP" sz="13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capabilities including military</a:t>
            </a:r>
            <a:endParaRPr kumimoji="1" lang="ja-JP" altLang="en-US" sz="13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角丸四角形 7"/>
          <p:cNvSpPr/>
          <p:nvPr/>
        </p:nvSpPr>
        <p:spPr>
          <a:xfrm>
            <a:off x="4056056" y="3786089"/>
            <a:ext cx="3604593" cy="720080"/>
          </a:xfrm>
          <a:prstGeom prst="roundRect">
            <a:avLst/>
          </a:prstGeom>
          <a:solidFill>
            <a:srgbClr val="CCFFFF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ja-JP" sz="13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International </a:t>
            </a:r>
            <a:r>
              <a:rPr lang="en-US" altLang="ja-JP" sz="13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Organisations</a:t>
            </a:r>
            <a:r>
              <a:rPr lang="en-US" altLang="ja-JP" sz="1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,</a:t>
            </a:r>
            <a:endParaRPr lang="en-US" altLang="ja-JP" sz="13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en-US" altLang="ja-JP" sz="13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including the UN</a:t>
            </a:r>
            <a:endParaRPr kumimoji="1" lang="ja-JP" altLang="en-US" sz="13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角丸四角形 8"/>
          <p:cNvSpPr/>
          <p:nvPr/>
        </p:nvSpPr>
        <p:spPr>
          <a:xfrm>
            <a:off x="4056057" y="2938935"/>
            <a:ext cx="3617294" cy="72008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ja-JP" sz="1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ASEAN Militaries Ready Group on</a:t>
            </a:r>
          </a:p>
          <a:p>
            <a:pPr algn="ctr"/>
            <a:r>
              <a:rPr lang="en-US" altLang="ja-JP" sz="1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Humanitarian Assistance and Disaster Relief</a:t>
            </a:r>
          </a:p>
          <a:p>
            <a:pPr algn="ctr"/>
            <a:r>
              <a:rPr lang="en-US" altLang="ja-JP" sz="13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(AMRG on HADR)</a:t>
            </a:r>
            <a:endParaRPr kumimoji="1" lang="ja-JP" altLang="en-US" sz="13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角丸四角形 9"/>
          <p:cNvSpPr/>
          <p:nvPr/>
        </p:nvSpPr>
        <p:spPr>
          <a:xfrm>
            <a:off x="4056056" y="4624261"/>
            <a:ext cx="3604594" cy="720080"/>
          </a:xfrm>
          <a:prstGeom prst="roundRect">
            <a:avLst/>
          </a:prstGeom>
          <a:solidFill>
            <a:schemeClr val="accent2">
              <a:lumMod val="75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ja-JP" sz="13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Affected State Military for Assisting State</a:t>
            </a:r>
          </a:p>
          <a:p>
            <a:pPr algn="ctr"/>
            <a:r>
              <a:rPr lang="en-US" altLang="ja-JP" sz="1300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military support coordination</a:t>
            </a:r>
            <a:endParaRPr kumimoji="1" lang="ja-JP" altLang="en-US" sz="1300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2" name="角丸四角形 11"/>
          <p:cNvSpPr/>
          <p:nvPr/>
        </p:nvSpPr>
        <p:spPr>
          <a:xfrm>
            <a:off x="4056056" y="5877272"/>
            <a:ext cx="3604594" cy="720080"/>
          </a:xfrm>
          <a:prstGeom prst="roundRect">
            <a:avLst/>
          </a:prstGeom>
          <a:solidFill>
            <a:srgbClr val="860000"/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lang="en-US" altLang="ja-JP" sz="1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Multinational Coordination Centre</a:t>
            </a:r>
          </a:p>
          <a:p>
            <a:pPr algn="ctr"/>
            <a:r>
              <a:rPr lang="en-US" altLang="ja-JP" sz="13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(MNCC)</a:t>
            </a:r>
            <a:endParaRPr kumimoji="1" lang="ja-JP" altLang="en-US" sz="13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テキスト ボックス 12"/>
          <p:cNvSpPr txBox="1"/>
          <p:nvPr/>
        </p:nvSpPr>
        <p:spPr>
          <a:xfrm rot="16200000">
            <a:off x="2170972" y="3096372"/>
            <a:ext cx="329316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ja-JP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REQUEST</a:t>
            </a:r>
            <a:endParaRPr kumimoji="1" lang="ja-JP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テキスト ボックス 13"/>
          <p:cNvSpPr txBox="1"/>
          <p:nvPr/>
        </p:nvSpPr>
        <p:spPr>
          <a:xfrm rot="16200000">
            <a:off x="6275141" y="3140383"/>
            <a:ext cx="338119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ja-JP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RESPONSE</a:t>
            </a:r>
            <a:endParaRPr kumimoji="1" lang="ja-JP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1" name="グループ化 30"/>
          <p:cNvGrpSpPr/>
          <p:nvPr/>
        </p:nvGrpSpPr>
        <p:grpSpPr>
          <a:xfrm>
            <a:off x="8172400" y="1451687"/>
            <a:ext cx="864096" cy="3694576"/>
            <a:chOff x="6883950" y="1451687"/>
            <a:chExt cx="864096" cy="3694576"/>
          </a:xfrm>
        </p:grpSpPr>
        <p:sp>
          <p:nvSpPr>
            <p:cNvPr id="15" name="フリーフォーム 14"/>
            <p:cNvSpPr/>
            <p:nvPr/>
          </p:nvSpPr>
          <p:spPr>
            <a:xfrm flipH="1">
              <a:off x="6891229" y="1862617"/>
              <a:ext cx="431582" cy="731520"/>
            </a:xfrm>
            <a:custGeom>
              <a:avLst/>
              <a:gdLst>
                <a:gd name="connsiteX0" fmla="*/ 413886 w 423512"/>
                <a:gd name="connsiteY0" fmla="*/ 0 h 731520"/>
                <a:gd name="connsiteX1" fmla="*/ 0 w 423512"/>
                <a:gd name="connsiteY1" fmla="*/ 0 h 731520"/>
                <a:gd name="connsiteX2" fmla="*/ 0 w 423512"/>
                <a:gd name="connsiteY2" fmla="*/ 731520 h 731520"/>
                <a:gd name="connsiteX3" fmla="*/ 423512 w 423512"/>
                <a:gd name="connsiteY3" fmla="*/ 73152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512" h="731520">
                  <a:moveTo>
                    <a:pt x="413886" y="0"/>
                  </a:moveTo>
                  <a:lnTo>
                    <a:pt x="0" y="0"/>
                  </a:lnTo>
                  <a:lnTo>
                    <a:pt x="0" y="731520"/>
                  </a:lnTo>
                  <a:lnTo>
                    <a:pt x="423512" y="73152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6" name="フリーフォーム 15"/>
            <p:cNvSpPr/>
            <p:nvPr/>
          </p:nvSpPr>
          <p:spPr>
            <a:xfrm flipH="1">
              <a:off x="6888803" y="1726411"/>
              <a:ext cx="570575" cy="1669492"/>
            </a:xfrm>
            <a:custGeom>
              <a:avLst/>
              <a:gdLst>
                <a:gd name="connsiteX0" fmla="*/ 413886 w 423512"/>
                <a:gd name="connsiteY0" fmla="*/ 0 h 731520"/>
                <a:gd name="connsiteX1" fmla="*/ 0 w 423512"/>
                <a:gd name="connsiteY1" fmla="*/ 0 h 731520"/>
                <a:gd name="connsiteX2" fmla="*/ 0 w 423512"/>
                <a:gd name="connsiteY2" fmla="*/ 731520 h 731520"/>
                <a:gd name="connsiteX3" fmla="*/ 423512 w 423512"/>
                <a:gd name="connsiteY3" fmla="*/ 73152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512" h="731520">
                  <a:moveTo>
                    <a:pt x="413886" y="0"/>
                  </a:moveTo>
                  <a:lnTo>
                    <a:pt x="0" y="0"/>
                  </a:lnTo>
                  <a:lnTo>
                    <a:pt x="0" y="731520"/>
                  </a:lnTo>
                  <a:lnTo>
                    <a:pt x="423512" y="73152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7" name="フリーフォーム 16"/>
            <p:cNvSpPr/>
            <p:nvPr/>
          </p:nvSpPr>
          <p:spPr>
            <a:xfrm flipH="1">
              <a:off x="6886376" y="1595702"/>
              <a:ext cx="717336" cy="2649181"/>
            </a:xfrm>
            <a:custGeom>
              <a:avLst/>
              <a:gdLst>
                <a:gd name="connsiteX0" fmla="*/ 413886 w 423512"/>
                <a:gd name="connsiteY0" fmla="*/ 0 h 731520"/>
                <a:gd name="connsiteX1" fmla="*/ 0 w 423512"/>
                <a:gd name="connsiteY1" fmla="*/ 0 h 731520"/>
                <a:gd name="connsiteX2" fmla="*/ 0 w 423512"/>
                <a:gd name="connsiteY2" fmla="*/ 731520 h 731520"/>
                <a:gd name="connsiteX3" fmla="*/ 423512 w 423512"/>
                <a:gd name="connsiteY3" fmla="*/ 73152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512" h="731520">
                  <a:moveTo>
                    <a:pt x="413886" y="0"/>
                  </a:moveTo>
                  <a:lnTo>
                    <a:pt x="0" y="0"/>
                  </a:lnTo>
                  <a:lnTo>
                    <a:pt x="0" y="731520"/>
                  </a:lnTo>
                  <a:lnTo>
                    <a:pt x="423512" y="73152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8" name="フリーフォーム 17"/>
            <p:cNvSpPr/>
            <p:nvPr/>
          </p:nvSpPr>
          <p:spPr>
            <a:xfrm flipH="1">
              <a:off x="6883950" y="1451687"/>
              <a:ext cx="864096" cy="3694576"/>
            </a:xfrm>
            <a:custGeom>
              <a:avLst/>
              <a:gdLst>
                <a:gd name="connsiteX0" fmla="*/ 413886 w 423512"/>
                <a:gd name="connsiteY0" fmla="*/ 0 h 731520"/>
                <a:gd name="connsiteX1" fmla="*/ 0 w 423512"/>
                <a:gd name="connsiteY1" fmla="*/ 0 h 731520"/>
                <a:gd name="connsiteX2" fmla="*/ 0 w 423512"/>
                <a:gd name="connsiteY2" fmla="*/ 731520 h 731520"/>
                <a:gd name="connsiteX3" fmla="*/ 423512 w 423512"/>
                <a:gd name="connsiteY3" fmla="*/ 73152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512" h="731520">
                  <a:moveTo>
                    <a:pt x="413886" y="0"/>
                  </a:moveTo>
                  <a:lnTo>
                    <a:pt x="0" y="0"/>
                  </a:lnTo>
                  <a:lnTo>
                    <a:pt x="0" y="731520"/>
                  </a:lnTo>
                  <a:lnTo>
                    <a:pt x="423512" y="73152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headEnd type="triangle"/>
              <a:tailEnd type="non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grpSp>
        <p:nvGrpSpPr>
          <p:cNvPr id="30" name="グループ化 29"/>
          <p:cNvGrpSpPr/>
          <p:nvPr/>
        </p:nvGrpSpPr>
        <p:grpSpPr>
          <a:xfrm>
            <a:off x="2745056" y="1412776"/>
            <a:ext cx="847938" cy="3694576"/>
            <a:chOff x="1456606" y="1412776"/>
            <a:chExt cx="847938" cy="3694576"/>
          </a:xfrm>
        </p:grpSpPr>
        <p:sp>
          <p:nvSpPr>
            <p:cNvPr id="26" name="フリーフォーム 25"/>
            <p:cNvSpPr/>
            <p:nvPr/>
          </p:nvSpPr>
          <p:spPr>
            <a:xfrm>
              <a:off x="1873889" y="1823706"/>
              <a:ext cx="423512" cy="731520"/>
            </a:xfrm>
            <a:custGeom>
              <a:avLst/>
              <a:gdLst>
                <a:gd name="connsiteX0" fmla="*/ 413886 w 423512"/>
                <a:gd name="connsiteY0" fmla="*/ 0 h 731520"/>
                <a:gd name="connsiteX1" fmla="*/ 0 w 423512"/>
                <a:gd name="connsiteY1" fmla="*/ 0 h 731520"/>
                <a:gd name="connsiteX2" fmla="*/ 0 w 423512"/>
                <a:gd name="connsiteY2" fmla="*/ 731520 h 731520"/>
                <a:gd name="connsiteX3" fmla="*/ 423512 w 423512"/>
                <a:gd name="connsiteY3" fmla="*/ 73152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512" h="731520">
                  <a:moveTo>
                    <a:pt x="413886" y="0"/>
                  </a:moveTo>
                  <a:lnTo>
                    <a:pt x="0" y="0"/>
                  </a:lnTo>
                  <a:lnTo>
                    <a:pt x="0" y="731520"/>
                  </a:lnTo>
                  <a:lnTo>
                    <a:pt x="423512" y="73152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" name="フリーフォーム 26"/>
            <p:cNvSpPr/>
            <p:nvPr/>
          </p:nvSpPr>
          <p:spPr>
            <a:xfrm>
              <a:off x="1739876" y="1687500"/>
              <a:ext cx="559906" cy="1669492"/>
            </a:xfrm>
            <a:custGeom>
              <a:avLst/>
              <a:gdLst>
                <a:gd name="connsiteX0" fmla="*/ 413886 w 423512"/>
                <a:gd name="connsiteY0" fmla="*/ 0 h 731520"/>
                <a:gd name="connsiteX1" fmla="*/ 0 w 423512"/>
                <a:gd name="connsiteY1" fmla="*/ 0 h 731520"/>
                <a:gd name="connsiteX2" fmla="*/ 0 w 423512"/>
                <a:gd name="connsiteY2" fmla="*/ 731520 h 731520"/>
                <a:gd name="connsiteX3" fmla="*/ 423512 w 423512"/>
                <a:gd name="connsiteY3" fmla="*/ 73152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512" h="731520">
                  <a:moveTo>
                    <a:pt x="413886" y="0"/>
                  </a:moveTo>
                  <a:lnTo>
                    <a:pt x="0" y="0"/>
                  </a:lnTo>
                  <a:lnTo>
                    <a:pt x="0" y="731520"/>
                  </a:lnTo>
                  <a:lnTo>
                    <a:pt x="423512" y="73152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" name="フリーフォーム 27"/>
            <p:cNvSpPr/>
            <p:nvPr/>
          </p:nvSpPr>
          <p:spPr>
            <a:xfrm>
              <a:off x="1598241" y="1556791"/>
              <a:ext cx="703922" cy="2649181"/>
            </a:xfrm>
            <a:custGeom>
              <a:avLst/>
              <a:gdLst>
                <a:gd name="connsiteX0" fmla="*/ 413886 w 423512"/>
                <a:gd name="connsiteY0" fmla="*/ 0 h 731520"/>
                <a:gd name="connsiteX1" fmla="*/ 0 w 423512"/>
                <a:gd name="connsiteY1" fmla="*/ 0 h 731520"/>
                <a:gd name="connsiteX2" fmla="*/ 0 w 423512"/>
                <a:gd name="connsiteY2" fmla="*/ 731520 h 731520"/>
                <a:gd name="connsiteX3" fmla="*/ 423512 w 423512"/>
                <a:gd name="connsiteY3" fmla="*/ 73152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512" h="731520">
                  <a:moveTo>
                    <a:pt x="413886" y="0"/>
                  </a:moveTo>
                  <a:lnTo>
                    <a:pt x="0" y="0"/>
                  </a:lnTo>
                  <a:lnTo>
                    <a:pt x="0" y="731520"/>
                  </a:lnTo>
                  <a:lnTo>
                    <a:pt x="423512" y="73152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9" name="フリーフォーム 28"/>
            <p:cNvSpPr/>
            <p:nvPr/>
          </p:nvSpPr>
          <p:spPr>
            <a:xfrm>
              <a:off x="1456606" y="1412776"/>
              <a:ext cx="847938" cy="3694576"/>
            </a:xfrm>
            <a:custGeom>
              <a:avLst/>
              <a:gdLst>
                <a:gd name="connsiteX0" fmla="*/ 413886 w 423512"/>
                <a:gd name="connsiteY0" fmla="*/ 0 h 731520"/>
                <a:gd name="connsiteX1" fmla="*/ 0 w 423512"/>
                <a:gd name="connsiteY1" fmla="*/ 0 h 731520"/>
                <a:gd name="connsiteX2" fmla="*/ 0 w 423512"/>
                <a:gd name="connsiteY2" fmla="*/ 731520 h 731520"/>
                <a:gd name="connsiteX3" fmla="*/ 423512 w 423512"/>
                <a:gd name="connsiteY3" fmla="*/ 731520 h 731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3512" h="731520">
                  <a:moveTo>
                    <a:pt x="413886" y="0"/>
                  </a:moveTo>
                  <a:lnTo>
                    <a:pt x="0" y="0"/>
                  </a:lnTo>
                  <a:lnTo>
                    <a:pt x="0" y="731520"/>
                  </a:lnTo>
                  <a:lnTo>
                    <a:pt x="423512" y="731520"/>
                  </a:lnTo>
                </a:path>
              </a:pathLst>
            </a:custGeom>
            <a:noFill/>
            <a:ln w="31750">
              <a:solidFill>
                <a:schemeClr val="tx1"/>
              </a:solidFill>
              <a:tailEnd type="triangle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</p:grpSp>
      <p:cxnSp>
        <p:nvCxnSpPr>
          <p:cNvPr id="33" name="直線矢印コネクタ 32"/>
          <p:cNvCxnSpPr/>
          <p:nvPr/>
        </p:nvCxnSpPr>
        <p:spPr>
          <a:xfrm>
            <a:off x="5858353" y="5445224"/>
            <a:ext cx="0" cy="36004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円/楕円 33"/>
          <p:cNvSpPr/>
          <p:nvPr/>
        </p:nvSpPr>
        <p:spPr>
          <a:xfrm>
            <a:off x="3202419" y="2001537"/>
            <a:ext cx="417283" cy="41728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kumimoji="1" lang="en-US" altLang="ja-JP" sz="1400" b="1" dirty="0" smtClean="0">
                <a:solidFill>
                  <a:schemeClr val="tx1"/>
                </a:solidFill>
              </a:rPr>
              <a:t>1st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35" name="円/楕円 34"/>
          <p:cNvSpPr/>
          <p:nvPr/>
        </p:nvSpPr>
        <p:spPr>
          <a:xfrm>
            <a:off x="3213787" y="2795693"/>
            <a:ext cx="417283" cy="41728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kumimoji="1" lang="en-US" altLang="ja-JP" sz="1400" b="1" dirty="0" smtClean="0">
                <a:solidFill>
                  <a:schemeClr val="tx1"/>
                </a:solidFill>
              </a:rPr>
              <a:t>2nd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36" name="円/楕円 35"/>
          <p:cNvSpPr/>
          <p:nvPr/>
        </p:nvSpPr>
        <p:spPr>
          <a:xfrm>
            <a:off x="3213787" y="3587781"/>
            <a:ext cx="417283" cy="41728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altLang="ja-JP" sz="1400" b="1" dirty="0" smtClean="0">
                <a:solidFill>
                  <a:schemeClr val="tx1"/>
                </a:solidFill>
              </a:rPr>
              <a:t>3rd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37" name="円/楕円 36"/>
          <p:cNvSpPr/>
          <p:nvPr/>
        </p:nvSpPr>
        <p:spPr>
          <a:xfrm>
            <a:off x="3213787" y="4509120"/>
            <a:ext cx="417283" cy="41728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altLang="ja-JP" sz="1400" b="1" dirty="0" smtClean="0">
                <a:solidFill>
                  <a:schemeClr val="tx1"/>
                </a:solidFill>
              </a:rPr>
              <a:t>4th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38" name="円/楕円 37"/>
          <p:cNvSpPr/>
          <p:nvPr/>
        </p:nvSpPr>
        <p:spPr>
          <a:xfrm>
            <a:off x="5940152" y="5387981"/>
            <a:ext cx="417283" cy="417283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algn="ctr"/>
            <a:r>
              <a:rPr lang="en-US" altLang="ja-JP" sz="1400" b="1" dirty="0" smtClean="0">
                <a:solidFill>
                  <a:schemeClr val="tx1"/>
                </a:solidFill>
              </a:rPr>
              <a:t>5th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sp>
        <p:nvSpPr>
          <p:cNvPr id="40" name="フリーフォーム 39"/>
          <p:cNvSpPr/>
          <p:nvPr/>
        </p:nvSpPr>
        <p:spPr>
          <a:xfrm>
            <a:off x="3162339" y="5259484"/>
            <a:ext cx="839437" cy="905820"/>
          </a:xfrm>
          <a:custGeom>
            <a:avLst/>
            <a:gdLst>
              <a:gd name="connsiteX0" fmla="*/ 413886 w 423512"/>
              <a:gd name="connsiteY0" fmla="*/ 0 h 731520"/>
              <a:gd name="connsiteX1" fmla="*/ 0 w 423512"/>
              <a:gd name="connsiteY1" fmla="*/ 0 h 731520"/>
              <a:gd name="connsiteX2" fmla="*/ 0 w 423512"/>
              <a:gd name="connsiteY2" fmla="*/ 731520 h 731520"/>
              <a:gd name="connsiteX3" fmla="*/ 423512 w 423512"/>
              <a:gd name="connsiteY3" fmla="*/ 731520 h 731520"/>
              <a:gd name="connsiteX0" fmla="*/ 413886 w 839437"/>
              <a:gd name="connsiteY0" fmla="*/ 0 h 731520"/>
              <a:gd name="connsiteX1" fmla="*/ 0 w 839437"/>
              <a:gd name="connsiteY1" fmla="*/ 0 h 731520"/>
              <a:gd name="connsiteX2" fmla="*/ 0 w 839437"/>
              <a:gd name="connsiteY2" fmla="*/ 731520 h 731520"/>
              <a:gd name="connsiteX3" fmla="*/ 839437 w 839437"/>
              <a:gd name="connsiteY3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9437" h="731520">
                <a:moveTo>
                  <a:pt x="413886" y="0"/>
                </a:moveTo>
                <a:lnTo>
                  <a:pt x="0" y="0"/>
                </a:lnTo>
                <a:lnTo>
                  <a:pt x="0" y="731520"/>
                </a:lnTo>
                <a:lnTo>
                  <a:pt x="839437" y="731520"/>
                </a:lnTo>
              </a:path>
            </a:pathLst>
          </a:custGeom>
          <a:noFill/>
          <a:ln w="31750">
            <a:solidFill>
              <a:schemeClr val="tx1"/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フリーフォーム 44"/>
          <p:cNvSpPr/>
          <p:nvPr/>
        </p:nvSpPr>
        <p:spPr>
          <a:xfrm flipH="1">
            <a:off x="7740352" y="5261471"/>
            <a:ext cx="722188" cy="903834"/>
          </a:xfrm>
          <a:custGeom>
            <a:avLst/>
            <a:gdLst>
              <a:gd name="connsiteX0" fmla="*/ 413886 w 423512"/>
              <a:gd name="connsiteY0" fmla="*/ 0 h 731520"/>
              <a:gd name="connsiteX1" fmla="*/ 0 w 423512"/>
              <a:gd name="connsiteY1" fmla="*/ 0 h 731520"/>
              <a:gd name="connsiteX2" fmla="*/ 0 w 423512"/>
              <a:gd name="connsiteY2" fmla="*/ 731520 h 731520"/>
              <a:gd name="connsiteX3" fmla="*/ 423512 w 423512"/>
              <a:gd name="connsiteY3" fmla="*/ 731520 h 731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3512" h="731520">
                <a:moveTo>
                  <a:pt x="413886" y="0"/>
                </a:moveTo>
                <a:lnTo>
                  <a:pt x="0" y="0"/>
                </a:lnTo>
                <a:lnTo>
                  <a:pt x="0" y="731520"/>
                </a:lnTo>
                <a:lnTo>
                  <a:pt x="423512" y="731520"/>
                </a:lnTo>
              </a:path>
            </a:pathLst>
          </a:custGeom>
          <a:noFill/>
          <a:ln w="31750">
            <a:solidFill>
              <a:schemeClr val="tx1"/>
            </a:solidFill>
            <a:headEnd type="triangle"/>
            <a:tailEnd type="non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角丸四角形 48"/>
          <p:cNvSpPr/>
          <p:nvPr/>
        </p:nvSpPr>
        <p:spPr>
          <a:xfrm>
            <a:off x="251521" y="747664"/>
            <a:ext cx="2232248" cy="432048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Assisting States</a:t>
            </a:r>
            <a:endParaRPr kumimoji="1" lang="ja-JP" alt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1" name="角丸四角形 50"/>
          <p:cNvSpPr/>
          <p:nvPr/>
        </p:nvSpPr>
        <p:spPr>
          <a:xfrm>
            <a:off x="251521" y="5445224"/>
            <a:ext cx="1512167" cy="57606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2" name="角丸四角形 51"/>
          <p:cNvSpPr/>
          <p:nvPr/>
        </p:nvSpPr>
        <p:spPr>
          <a:xfrm>
            <a:off x="403920" y="5597624"/>
            <a:ext cx="1512167" cy="57606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角丸四角形 52"/>
          <p:cNvSpPr/>
          <p:nvPr/>
        </p:nvSpPr>
        <p:spPr>
          <a:xfrm>
            <a:off x="556320" y="5750024"/>
            <a:ext cx="1512167" cy="57606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角丸四角形 53"/>
          <p:cNvSpPr/>
          <p:nvPr/>
        </p:nvSpPr>
        <p:spPr>
          <a:xfrm>
            <a:off x="708720" y="5902424"/>
            <a:ext cx="1512167" cy="57606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endParaRPr kumimoji="1" lang="ja-JP" alt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角丸四角形 54"/>
          <p:cNvSpPr/>
          <p:nvPr/>
        </p:nvSpPr>
        <p:spPr>
          <a:xfrm>
            <a:off x="861120" y="6054824"/>
            <a:ext cx="1512167" cy="576064"/>
          </a:xfrm>
          <a:prstGeom prst="roundRect">
            <a:avLst/>
          </a:prstGeom>
          <a:solidFill>
            <a:schemeClr val="accent4">
              <a:lumMod val="40000"/>
              <a:lumOff val="60000"/>
            </a:schemeClr>
          </a:solidFill>
          <a:ln w="15875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/>
            <a:r>
              <a:rPr kumimoji="1" lang="en-US" altLang="ja-JP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Assisting Militaries</a:t>
            </a:r>
            <a:endParaRPr kumimoji="1" lang="ja-JP" altLang="en-US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7" name="直線矢印コネクタ 56"/>
          <p:cNvCxnSpPr/>
          <p:nvPr/>
        </p:nvCxnSpPr>
        <p:spPr>
          <a:xfrm flipH="1">
            <a:off x="2627784" y="980728"/>
            <a:ext cx="1872209" cy="0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線矢印コネクタ 57"/>
          <p:cNvCxnSpPr/>
          <p:nvPr/>
        </p:nvCxnSpPr>
        <p:spPr>
          <a:xfrm flipH="1">
            <a:off x="2483770" y="6371084"/>
            <a:ext cx="1518006" cy="0"/>
          </a:xfrm>
          <a:prstGeom prst="straightConnector1">
            <a:avLst/>
          </a:prstGeom>
          <a:ln w="31750">
            <a:solidFill>
              <a:schemeClr val="tx1"/>
            </a:solidFill>
            <a:prstDash val="dash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円/楕円 59"/>
          <p:cNvSpPr/>
          <p:nvPr/>
        </p:nvSpPr>
        <p:spPr>
          <a:xfrm>
            <a:off x="2731168" y="1037533"/>
            <a:ext cx="866628" cy="265307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algn="ctr"/>
            <a:r>
              <a:rPr kumimoji="1" lang="en-US" altLang="ja-JP" sz="1400" b="1" dirty="0" smtClean="0">
                <a:solidFill>
                  <a:schemeClr val="tx1"/>
                </a:solidFill>
              </a:rPr>
              <a:t>anytime</a:t>
            </a:r>
            <a:endParaRPr kumimoji="1" lang="ja-JP" altLang="en-US" sz="1400" b="1" dirty="0">
              <a:solidFill>
                <a:schemeClr val="tx1"/>
              </a:solidFill>
            </a:endParaRPr>
          </a:p>
        </p:txBody>
      </p:sp>
      <p:cxnSp>
        <p:nvCxnSpPr>
          <p:cNvPr id="65" name="直線矢印コネクタ 64"/>
          <p:cNvCxnSpPr/>
          <p:nvPr/>
        </p:nvCxnSpPr>
        <p:spPr>
          <a:xfrm>
            <a:off x="1367645" y="1302840"/>
            <a:ext cx="0" cy="4041501"/>
          </a:xfrm>
          <a:prstGeom prst="straightConnector1">
            <a:avLst/>
          </a:prstGeom>
          <a:ln w="317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テキスト ボックス 65"/>
          <p:cNvSpPr txBox="1"/>
          <p:nvPr/>
        </p:nvSpPr>
        <p:spPr>
          <a:xfrm rot="16200000">
            <a:off x="76146" y="2944093"/>
            <a:ext cx="22322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kumimoji="1" lang="en-US" altLang="ja-JP" dirty="0" smtClean="0"/>
              <a:t>Command &amp; Control</a:t>
            </a:r>
            <a:endParaRPr kumimoji="1" lang="ja-JP" altLang="en-US" dirty="0"/>
          </a:p>
        </p:txBody>
      </p:sp>
      <p:sp>
        <p:nvSpPr>
          <p:cNvPr id="67" name="テキスト ボックス 66"/>
          <p:cNvSpPr txBox="1"/>
          <p:nvPr/>
        </p:nvSpPr>
        <p:spPr>
          <a:xfrm>
            <a:off x="2483770" y="6371084"/>
            <a:ext cx="15180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dirty="0" smtClean="0"/>
              <a:t>Coordination</a:t>
            </a:r>
            <a:endParaRPr kumimoji="1" lang="ja-JP" altLang="en-US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7380312" y="6635852"/>
            <a:ext cx="1763688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r"/>
            <a:r>
              <a:rPr kumimoji="1" lang="en-US" altLang="ja-JP" sz="1400" b="1" dirty="0" smtClean="0"/>
              <a:t>[APPENDIX 1]</a:t>
            </a:r>
            <a:endParaRPr kumimoji="1" lang="ja-JP" alt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131164099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88</Words>
  <Application>Microsoft Office PowerPoint</Application>
  <PresentationFormat>画面に合わせる 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2" baseType="lpstr">
      <vt:lpstr>Office ​​テーマ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防衛省</dc:creator>
  <cp:lastModifiedBy>防衛省</cp:lastModifiedBy>
  <cp:revision>16</cp:revision>
  <dcterms:created xsi:type="dcterms:W3CDTF">2016-10-10T02:11:07Z</dcterms:created>
  <dcterms:modified xsi:type="dcterms:W3CDTF">2016-10-10T09:49:15Z</dcterms:modified>
</cp:coreProperties>
</file>